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 id="2147483671" r:id="rId2"/>
  </p:sldMasterIdLst>
  <p:sldIdLst>
    <p:sldId id="256" r:id="rId3"/>
    <p:sldId id="257" r:id="rId4"/>
    <p:sldId id="258" r:id="rId5"/>
    <p:sldId id="259" r:id="rId6"/>
    <p:sldId id="260" r:id="rId7"/>
    <p:sldId id="261" r:id="rId8"/>
    <p:sldId id="262" r:id="rId9"/>
    <p:sldId id="263" r:id="rId10"/>
    <p:sldId id="287" r:id="rId11"/>
    <p:sldId id="272" r:id="rId12"/>
    <p:sldId id="264" r:id="rId13"/>
    <p:sldId id="288" r:id="rId14"/>
    <p:sldId id="273" r:id="rId15"/>
    <p:sldId id="265" r:id="rId16"/>
    <p:sldId id="289" r:id="rId17"/>
    <p:sldId id="274" r:id="rId18"/>
    <p:sldId id="266" r:id="rId19"/>
    <p:sldId id="290" r:id="rId20"/>
    <p:sldId id="275" r:id="rId21"/>
    <p:sldId id="268" r:id="rId22"/>
    <p:sldId id="291" r:id="rId23"/>
    <p:sldId id="276" r:id="rId24"/>
    <p:sldId id="267" r:id="rId25"/>
    <p:sldId id="292" r:id="rId26"/>
    <p:sldId id="277" r:id="rId27"/>
    <p:sldId id="281" r:id="rId28"/>
    <p:sldId id="294" r:id="rId29"/>
    <p:sldId id="282" r:id="rId30"/>
    <p:sldId id="297" r:id="rId31"/>
    <p:sldId id="283" r:id="rId32"/>
    <p:sldId id="300" r:id="rId33"/>
    <p:sldId id="278" r:id="rId34"/>
    <p:sldId id="293" r:id="rId35"/>
    <p:sldId id="279" r:id="rId36"/>
    <p:sldId id="298" r:id="rId37"/>
    <p:sldId id="280" r:id="rId38"/>
    <p:sldId id="301" r:id="rId39"/>
    <p:sldId id="284" r:id="rId40"/>
    <p:sldId id="295" r:id="rId41"/>
    <p:sldId id="285" r:id="rId42"/>
    <p:sldId id="296" r:id="rId43"/>
    <p:sldId id="286" r:id="rId44"/>
    <p:sldId id="302" r:id="rId45"/>
    <p:sldId id="303" r:id="rId46"/>
    <p:sldId id="270" r:id="rId47"/>
    <p:sldId id="299" r:id="rId48"/>
    <p:sldId id="269" r:id="rId49"/>
    <p:sldId id="271"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2" autoAdjust="0"/>
    <p:restoredTop sz="94660"/>
  </p:normalViewPr>
  <p:slideViewPr>
    <p:cSldViewPr>
      <p:cViewPr varScale="1">
        <p:scale>
          <a:sx n="68" d="100"/>
          <a:sy n="68" d="100"/>
        </p:scale>
        <p:origin x="-6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5778" name="Group 2"/>
          <p:cNvGrpSpPr>
            <a:grpSpLocks/>
          </p:cNvGrpSpPr>
          <p:nvPr/>
        </p:nvGrpSpPr>
        <p:grpSpPr bwMode="auto">
          <a:xfrm>
            <a:off x="319088" y="1752600"/>
            <a:ext cx="8824912" cy="5129213"/>
            <a:chOff x="201" y="1104"/>
            <a:chExt cx="5559" cy="3231"/>
          </a:xfrm>
        </p:grpSpPr>
        <p:sp>
          <p:nvSpPr>
            <p:cNvPr id="75779"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en-US"/>
            </a:p>
          </p:txBody>
        </p:sp>
        <p:sp>
          <p:nvSpPr>
            <p:cNvPr id="75780"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75781"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75782"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75783"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75784"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7578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7578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n-US"/>
              <a:t>Click to edit Master subtitle style</a:t>
            </a:r>
          </a:p>
        </p:txBody>
      </p:sp>
      <p:sp>
        <p:nvSpPr>
          <p:cNvPr id="75787" name="Rectangle 11"/>
          <p:cNvSpPr>
            <a:spLocks noGrp="1" noChangeArrowheads="1"/>
          </p:cNvSpPr>
          <p:nvPr>
            <p:ph type="dt" sz="quarter" idx="2"/>
          </p:nvPr>
        </p:nvSpPr>
        <p:spPr>
          <a:xfrm>
            <a:off x="990600" y="6245225"/>
            <a:ext cx="1901825" cy="476250"/>
          </a:xfrm>
        </p:spPr>
        <p:txBody>
          <a:bodyPr/>
          <a:lstStyle>
            <a:lvl1pPr>
              <a:defRPr/>
            </a:lvl1pPr>
          </a:lstStyle>
          <a:p>
            <a:fld id="{FADC9772-706B-46BC-9870-4EA9944F9A68}" type="datetimeFigureOut">
              <a:rPr lang="en-US"/>
              <a:pPr/>
              <a:t>1/9/2011</a:t>
            </a:fld>
            <a:endParaRPr lang="en-US"/>
          </a:p>
        </p:txBody>
      </p:sp>
      <p:sp>
        <p:nvSpPr>
          <p:cNvPr id="75788" name="Rectangle 12"/>
          <p:cNvSpPr>
            <a:spLocks noGrp="1" noChangeArrowheads="1"/>
          </p:cNvSpPr>
          <p:nvPr>
            <p:ph type="ftr" sz="quarter" idx="3"/>
          </p:nvPr>
        </p:nvSpPr>
        <p:spPr>
          <a:xfrm>
            <a:off x="3468688" y="6245225"/>
            <a:ext cx="2895600" cy="476250"/>
          </a:xfrm>
        </p:spPr>
        <p:txBody>
          <a:bodyPr/>
          <a:lstStyle>
            <a:lvl1pPr>
              <a:defRPr/>
            </a:lvl1pPr>
          </a:lstStyle>
          <a:p>
            <a:endParaRPr lang="en-US"/>
          </a:p>
        </p:txBody>
      </p:sp>
      <p:sp>
        <p:nvSpPr>
          <p:cNvPr id="75789" name="Rectangle 13"/>
          <p:cNvSpPr>
            <a:spLocks noGrp="1" noChangeArrowheads="1"/>
          </p:cNvSpPr>
          <p:nvPr>
            <p:ph type="sldNum" sz="quarter" idx="4"/>
          </p:nvPr>
        </p:nvSpPr>
        <p:spPr/>
        <p:txBody>
          <a:bodyPr/>
          <a:lstStyle>
            <a:lvl1pPr>
              <a:defRPr/>
            </a:lvl1pPr>
          </a:lstStyle>
          <a:p>
            <a:fld id="{DE005F38-E541-4A2A-8DB9-591CCD4908D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84DA16E-83EA-45CF-828F-F864F6CBD87D}" type="datetimeFigureOut">
              <a:rPr lang="en-US"/>
              <a:pPr/>
              <a:t>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2A424E-A7EB-49A3-BF19-866AAFC9FDE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793CBFE-965B-494C-BF11-E4D6AC0AB9EF}" type="datetimeFigureOut">
              <a:rPr lang="en-US"/>
              <a:pPr/>
              <a:t>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776AAC-B6E9-4CD4-AF17-CB3DCD3AAE2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5"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nvGrpSpPr>
          <p:cNvPr id="6" name="Group 1"/>
          <p:cNvGrpSpPr>
            <a:grpSpLocks/>
          </p:cNvGrpSpPr>
          <p:nvPr/>
        </p:nvGrpSpPr>
        <p:grpSpPr bwMode="auto">
          <a:xfrm>
            <a:off x="-19050" y="203200"/>
            <a:ext cx="9180513" cy="647700"/>
            <a:chOff x="-19045" y="216550"/>
            <a:chExt cx="9180548" cy="649224"/>
          </a:xfrm>
        </p:grpSpPr>
        <p:sp>
          <p:nvSpPr>
            <p:cNvPr id="7"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9"/>
          <p:cNvSpPr>
            <a:spLocks noGrp="1"/>
          </p:cNvSpPr>
          <p:nvPr>
            <p:ph type="dt" sz="half" idx="10"/>
          </p:nvPr>
        </p:nvSpPr>
        <p:spPr/>
        <p:txBody>
          <a:bodyPr/>
          <a:lstStyle>
            <a:lvl1pPr>
              <a:defRPr/>
            </a:lvl1pPr>
          </a:lstStyle>
          <a:p>
            <a:pPr>
              <a:defRPr/>
            </a:pPr>
            <a:fld id="{D45CF522-D293-4330-903C-FDB2AE5E53BF}" type="datetimeFigureOut">
              <a:rPr lang="en-US"/>
              <a:pPr>
                <a:defRPr/>
              </a:pPr>
              <a:t>1/9/2011</a:t>
            </a:fld>
            <a:endParaRPr lang="en-US"/>
          </a:p>
        </p:txBody>
      </p:sp>
      <p:sp>
        <p:nvSpPr>
          <p:cNvPr id="11" name="Footer Placeholder 18"/>
          <p:cNvSpPr>
            <a:spLocks noGrp="1"/>
          </p:cNvSpPr>
          <p:nvPr>
            <p:ph type="ftr" sz="quarter" idx="11"/>
          </p:nvPr>
        </p:nvSpPr>
        <p:spPr/>
        <p:txBody>
          <a:bodyPr/>
          <a:lstStyle>
            <a:lvl1pPr>
              <a:defRPr/>
            </a:lvl1pPr>
          </a:lstStyle>
          <a:p>
            <a:pPr>
              <a:defRPr/>
            </a:pPr>
            <a:endParaRPr lang="en-US"/>
          </a:p>
        </p:txBody>
      </p:sp>
      <p:sp>
        <p:nvSpPr>
          <p:cNvPr id="12" name="Slide Number Placeholder 26"/>
          <p:cNvSpPr>
            <a:spLocks noGrp="1"/>
          </p:cNvSpPr>
          <p:nvPr>
            <p:ph type="sldNum" sz="quarter" idx="12"/>
          </p:nvPr>
        </p:nvSpPr>
        <p:spPr>
          <a:xfrm>
            <a:off x="7924800" y="6356350"/>
            <a:ext cx="762000" cy="365125"/>
          </a:xfrm>
        </p:spPr>
        <p:txBody>
          <a:bodyPr/>
          <a:lstStyle>
            <a:lvl1pPr>
              <a:defRPr/>
            </a:lvl1pPr>
          </a:lstStyle>
          <a:p>
            <a:pPr>
              <a:defRPr/>
            </a:pPr>
            <a:fld id="{86E267F2-25BB-4E0A-BD54-E6472383186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5"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nvGrpSpPr>
          <p:cNvPr id="6" name="Group 1"/>
          <p:cNvGrpSpPr>
            <a:grpSpLocks/>
          </p:cNvGrpSpPr>
          <p:nvPr/>
        </p:nvGrpSpPr>
        <p:grpSpPr bwMode="auto">
          <a:xfrm>
            <a:off x="-19050" y="203200"/>
            <a:ext cx="9180513" cy="647700"/>
            <a:chOff x="-19045" y="216550"/>
            <a:chExt cx="9180548" cy="649224"/>
          </a:xfrm>
        </p:grpSpPr>
        <p:sp>
          <p:nvSpPr>
            <p:cNvPr id="7"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11876354-EB07-4637-8B8D-3420C86EBDB5}" type="datetimeFigureOut">
              <a:rPr lang="en-US"/>
              <a:pPr>
                <a:defRPr/>
              </a:pPr>
              <a:t>1/9/2011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7924800" y="6356350"/>
            <a:ext cx="762000" cy="365125"/>
          </a:xfrm>
        </p:spPr>
        <p:txBody>
          <a:bodyPr/>
          <a:lstStyle>
            <a:lvl1pPr>
              <a:defRPr/>
            </a:lvl1pPr>
          </a:lstStyle>
          <a:p>
            <a:pPr>
              <a:defRPr/>
            </a:pPr>
            <a:fld id="{1F53675F-FCF2-4F3F-9410-8AB161F793F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A2137F03-B9D0-497B-A33C-28C8A330E393}" type="datetimeFigureOut">
              <a:rPr lang="en-US"/>
              <a:pPr>
                <a:defRPr/>
              </a:pPr>
              <a:t>1/9/2011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0F002BF2-E5E9-4497-9224-98F7A83CBE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847FBF4-1762-4736-9CB0-472E72C8C2B3}" type="datetimeFigureOut">
              <a:rPr lang="en-US"/>
              <a:pPr/>
              <a:t>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1C5A9C-2549-4A2B-870C-3B834C36C53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D935664-B894-4883-ABB0-49AE916FD789}" type="datetimeFigureOut">
              <a:rPr lang="en-US"/>
              <a:pPr/>
              <a:t>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677C595-7882-42D8-AC80-F690E674532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EEB09054-FB83-46D8-9408-9D1205310021}" type="datetimeFigureOut">
              <a:rPr lang="en-US"/>
              <a:pPr/>
              <a:t>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3B4C763-CBCE-47A4-80E2-7373AC33352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A7AAECE2-5467-419D-AE9D-D41502CA4256}" type="datetimeFigureOut">
              <a:rPr lang="en-US"/>
              <a:pPr/>
              <a:t>1/9/2011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E023E52-6AAC-4E50-A8F3-F28D35B75B7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365E497E-88EA-4A59-9385-429C9B6B67C7}" type="datetimeFigureOut">
              <a:rPr lang="en-US"/>
              <a:pPr/>
              <a:t>1/9/2011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7333232-82DE-4EEE-963A-69CB144A2A2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4B12206-B024-46BE-A4E6-56C8D171221A}" type="datetimeFigureOut">
              <a:rPr lang="en-US"/>
              <a:pPr/>
              <a:t>1/9/2011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A736803-FD57-4054-ACC6-2124C7BD196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06B28C8-1E58-46D4-BF36-973292DA83C2}" type="datetimeFigureOut">
              <a:rPr lang="en-US"/>
              <a:pPr/>
              <a:t>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1C911E-F06B-4981-9F6F-DBE7F302B43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D8C2CDDE-A17C-4A74-8717-F54F0C3E647E}" type="datetimeFigureOut">
              <a:rPr lang="en-US"/>
              <a:pPr/>
              <a:t>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8F9D01-84D8-4804-A923-ADCEE0ABFDF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74754" name="Group 2"/>
          <p:cNvGrpSpPr>
            <a:grpSpLocks/>
          </p:cNvGrpSpPr>
          <p:nvPr/>
        </p:nvGrpSpPr>
        <p:grpSpPr bwMode="auto">
          <a:xfrm>
            <a:off x="319088" y="1828800"/>
            <a:ext cx="8824912" cy="5029200"/>
            <a:chOff x="201" y="1152"/>
            <a:chExt cx="5559" cy="3168"/>
          </a:xfrm>
        </p:grpSpPr>
        <p:sp>
          <p:nvSpPr>
            <p:cNvPr id="7475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7475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en-US"/>
            </a:p>
          </p:txBody>
        </p:sp>
        <p:sp>
          <p:nvSpPr>
            <p:cNvPr id="7475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en-US"/>
            </a:p>
          </p:txBody>
        </p:sp>
        <p:sp>
          <p:nvSpPr>
            <p:cNvPr id="7475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7475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p>
          </p:txBody>
        </p:sp>
        <p:sp>
          <p:nvSpPr>
            <p:cNvPr id="7476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7476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7476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7476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fld id="{31668FB8-82F0-4420-8DE9-4207EE979D6B}" type="datetimeFigureOut">
              <a:rPr lang="en-US"/>
              <a:pPr/>
              <a:t>1/9/2011</a:t>
            </a:fld>
            <a:endParaRPr lang="en-US"/>
          </a:p>
        </p:txBody>
      </p:sp>
      <p:sp>
        <p:nvSpPr>
          <p:cNvPr id="7476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endParaRPr lang="en-US"/>
          </a:p>
        </p:txBody>
      </p:sp>
      <p:sp>
        <p:nvSpPr>
          <p:cNvPr id="7476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fld id="{97079DA9-55AB-4EDE-B610-9ED44CFFD086}" type="slidenum">
              <a:rPr lang="en-US"/>
              <a:pPr/>
              <a:t>‹#›</a:t>
            </a:fld>
            <a:endParaRPr lang="en-US"/>
          </a:p>
        </p:txBody>
      </p:sp>
      <p:sp>
        <p:nvSpPr>
          <p:cNvPr id="7476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476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3494"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63495"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 name="Date Placeholder 4"/>
          <p:cNvSpPr>
            <a:spLocks noGrp="1"/>
          </p:cNvSpPr>
          <p:nvPr>
            <p:ph type="dt" sz="half" idx="2"/>
          </p:nvPr>
        </p:nvSpPr>
        <p:spPr>
          <a:xfrm>
            <a:off x="457200" y="6356350"/>
            <a:ext cx="2133600" cy="365125"/>
          </a:xfrm>
          <a:prstGeom prst="rect">
            <a:avLst/>
          </a:prstGeom>
        </p:spPr>
        <p:txBody>
          <a:bodyPr vert="horz" lIns="0" tIns="0" rIns="0" bIns="0" anchor="b"/>
          <a:lstStyle>
            <a:lvl1pPr fontAlgn="auto">
              <a:spcBef>
                <a:spcPts val="0"/>
              </a:spcBef>
              <a:spcAft>
                <a:spcPts val="0"/>
              </a:spcAft>
              <a:defRPr sz="1200">
                <a:solidFill>
                  <a:schemeClr val="tx2">
                    <a:shade val="90000"/>
                  </a:schemeClr>
                </a:solidFill>
                <a:latin typeface="+mn-lt"/>
                <a:cs typeface="+mn-cs"/>
              </a:defRPr>
            </a:lvl1pPr>
          </a:lstStyle>
          <a:p>
            <a:pPr>
              <a:defRPr/>
            </a:pPr>
            <a:fld id="{9A692DB2-23D2-4894-AC6C-4B783A26E359}" type="datetimeFigureOut">
              <a:rPr lang="en-US"/>
              <a:pPr>
                <a:defRPr/>
              </a:pPr>
              <a:t>1/9/2011</a:t>
            </a:fld>
            <a:endParaRPr lang="en-US"/>
          </a:p>
        </p:txBody>
      </p:sp>
      <p:sp>
        <p:nvSpPr>
          <p:cNvPr id="20" name="Footer Placeholder 5"/>
          <p:cNvSpPr>
            <a:spLocks noGrp="1"/>
          </p:cNvSpPr>
          <p:nvPr>
            <p:ph type="ftr" sz="quarter" idx="3"/>
          </p:nvPr>
        </p:nvSpPr>
        <p:spPr>
          <a:xfrm>
            <a:off x="2667000" y="6356350"/>
            <a:ext cx="3352800" cy="365125"/>
          </a:xfrm>
          <a:prstGeom prst="rect">
            <a:avLst/>
          </a:prstGeom>
        </p:spPr>
        <p:txBody>
          <a:bodyPr vert="horz" lIns="0" tIns="0" rIns="0" bIns="0" anchor="b"/>
          <a:lstStyle>
            <a:lvl1pPr fontAlgn="auto">
              <a:spcBef>
                <a:spcPts val="0"/>
              </a:spcBef>
              <a:spcAft>
                <a:spcPts val="0"/>
              </a:spcAft>
              <a:defRPr sz="1200">
                <a:solidFill>
                  <a:schemeClr val="tx2">
                    <a:shade val="90000"/>
                  </a:schemeClr>
                </a:solidFill>
                <a:latin typeface="+mn-lt"/>
                <a:cs typeface="+mn-cs"/>
              </a:defRPr>
            </a:lvl1pPr>
          </a:lstStyle>
          <a:p>
            <a:pPr>
              <a:defRPr/>
            </a:pPr>
            <a:endParaRPr lang="en-US"/>
          </a:p>
        </p:txBody>
      </p:sp>
      <p:sp>
        <p:nvSpPr>
          <p:cNvPr id="21" name="Slide Number Placeholder 6"/>
          <p:cNvSpPr>
            <a:spLocks noGrp="1"/>
          </p:cNvSpPr>
          <p:nvPr>
            <p:ph type="sldNum" sz="quarter" idx="4"/>
          </p:nvPr>
        </p:nvSpPr>
        <p:spPr>
          <a:xfrm>
            <a:off x="8077200" y="6356350"/>
            <a:ext cx="609600" cy="365125"/>
          </a:xfrm>
          <a:prstGeom prst="rect">
            <a:avLst/>
          </a:prstGeom>
        </p:spPr>
        <p:txBody>
          <a:bodyPr vert="horz" lIns="0" tIns="0" rIns="0" bIns="0" anchor="b"/>
          <a:lstStyle>
            <a:lvl1pPr algn="r" fontAlgn="auto">
              <a:spcBef>
                <a:spcPts val="0"/>
              </a:spcBef>
              <a:spcAft>
                <a:spcPts val="0"/>
              </a:spcAft>
              <a:defRPr sz="1200">
                <a:solidFill>
                  <a:schemeClr val="tx2">
                    <a:shade val="90000"/>
                  </a:schemeClr>
                </a:solidFill>
                <a:latin typeface="+mn-lt"/>
                <a:cs typeface="+mn-cs"/>
              </a:defRPr>
            </a:lvl1pPr>
          </a:lstStyle>
          <a:p>
            <a:pPr>
              <a:defRPr/>
            </a:pPr>
            <a:fld id="{44092408-6EAF-4500-858C-2544802F041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070C0"/>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070C0"/>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21C531"/>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1.png"/><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1.png"/><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1.png"/><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1.png"/><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1.png"/><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1.png"/><Relationship Id="rId4" Type="http://schemas.openxmlformats.org/officeDocument/2006/relationships/oleObject" Target="../embeddings/oleObject7.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9.bin"/></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11.png"/><Relationship Id="rId4" Type="http://schemas.openxmlformats.org/officeDocument/2006/relationships/oleObject" Target="../embeddings/oleObject10.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2.bin"/></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11.png"/><Relationship Id="rId4" Type="http://schemas.openxmlformats.org/officeDocument/2006/relationships/oleObject" Target="../embeddings/oleObject13.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15.bin"/></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en.wikipedia.org/wiki/Recycling" TargetMode="External"/><Relationship Id="rId2" Type="http://schemas.openxmlformats.org/officeDocument/2006/relationships/hyperlink" Target="http://en.wikipedia.org/wiki/America_Recycles_Day#Government_involvement"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Eat</a:t>
            </a:r>
            <a:r>
              <a:rPr lang="en-US" smtClean="0"/>
              <a:t>, Sleep, </a:t>
            </a:r>
            <a:r>
              <a:rPr lang="en-US" dirty="0" smtClean="0"/>
              <a:t>Recycle</a:t>
            </a:r>
            <a:endParaRPr lang="en-US" dirty="0"/>
          </a:p>
        </p:txBody>
      </p:sp>
      <p:sp>
        <p:nvSpPr>
          <p:cNvPr id="13314" name="Subtitle 2"/>
          <p:cNvSpPr>
            <a:spLocks noGrp="1"/>
          </p:cNvSpPr>
          <p:nvPr>
            <p:ph type="subTitle" idx="1"/>
          </p:nvPr>
        </p:nvSpPr>
        <p:spPr>
          <a:xfrm>
            <a:off x="533400" y="3228975"/>
            <a:ext cx="7854950" cy="1752600"/>
          </a:xfrm>
        </p:spPr>
        <p:txBody>
          <a:bodyPr/>
          <a:lstStyle/>
          <a:p>
            <a:pPr marR="0"/>
            <a:r>
              <a:rPr lang="en-US" smtClean="0">
                <a:solidFill>
                  <a:srgbClr val="0070C0"/>
                </a:solidFill>
                <a:latin typeface="Constantia" pitchFamily="18" charset="0"/>
              </a:rPr>
              <a:t>Alan Eife and Jake Cramer</a:t>
            </a:r>
          </a:p>
        </p:txBody>
      </p:sp>
      <p:pic>
        <p:nvPicPr>
          <p:cNvPr id="13315" name="Picture 2" descr="http://ts3.mm.bing.net/images/thumbnail.aspx?q=325497785330&amp;id=77551586cd9a29530293f69174962101&amp;index=ch1"/>
          <p:cNvPicPr>
            <a:picLocks noChangeAspect="1" noChangeArrowheads="1"/>
          </p:cNvPicPr>
          <p:nvPr/>
        </p:nvPicPr>
        <p:blipFill>
          <a:blip r:embed="rId2"/>
          <a:srcRect/>
          <a:stretch>
            <a:fillRect/>
          </a:stretch>
        </p:blipFill>
        <p:spPr bwMode="auto">
          <a:xfrm>
            <a:off x="609600" y="3581400"/>
            <a:ext cx="28575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4300"/>
              <a:t>Chi-Square Test for Independence</a:t>
            </a:r>
          </a:p>
        </p:txBody>
      </p:sp>
      <p:pic>
        <p:nvPicPr>
          <p:cNvPr id="22531" name="Picture 3"/>
          <p:cNvPicPr>
            <a:picLocks noChangeAspect="1" noChangeArrowheads="1"/>
          </p:cNvPicPr>
          <p:nvPr/>
        </p:nvPicPr>
        <p:blipFill>
          <a:blip r:embed="rId3"/>
          <a:srcRect/>
          <a:stretch>
            <a:fillRect/>
          </a:stretch>
        </p:blipFill>
        <p:spPr bwMode="auto">
          <a:xfrm>
            <a:off x="6165850" y="0"/>
            <a:ext cx="2978150" cy="5372100"/>
          </a:xfrm>
          <a:prstGeom prst="rect">
            <a:avLst/>
          </a:prstGeom>
          <a:noFill/>
          <a:ln w="9525">
            <a:noFill/>
            <a:miter lim="800000"/>
            <a:headEnd/>
            <a:tailEnd/>
          </a:ln>
        </p:spPr>
      </p:pic>
      <p:graphicFrame>
        <p:nvGraphicFramePr>
          <p:cNvPr id="22534" name="Object 6"/>
          <p:cNvGraphicFramePr>
            <a:graphicFrameLocks noChangeAspect="1"/>
          </p:cNvGraphicFramePr>
          <p:nvPr/>
        </p:nvGraphicFramePr>
        <p:xfrm>
          <a:off x="609600" y="1905000"/>
          <a:ext cx="3108325" cy="1066800"/>
        </p:xfrm>
        <a:graphic>
          <a:graphicData uri="http://schemas.openxmlformats.org/presentationml/2006/ole">
            <p:oleObj spid="_x0000_s22534" name="Equation" r:id="rId4" imgW="1295280" imgH="444240" progId="Equation.3">
              <p:embed/>
            </p:oleObj>
          </a:graphicData>
        </a:graphic>
      </p:graphicFrame>
      <p:sp>
        <p:nvSpPr>
          <p:cNvPr id="22536" name="TextBox 3"/>
          <p:cNvSpPr txBox="1">
            <a:spLocks noChangeArrowheads="1"/>
          </p:cNvSpPr>
          <p:nvPr/>
        </p:nvSpPr>
        <p:spPr bwMode="auto">
          <a:xfrm>
            <a:off x="533400" y="2895600"/>
            <a:ext cx="4572000" cy="641350"/>
          </a:xfrm>
          <a:prstGeom prst="rect">
            <a:avLst/>
          </a:prstGeom>
          <a:noFill/>
          <a:ln w="9525">
            <a:noFill/>
            <a:miter lim="800000"/>
            <a:headEnd/>
            <a:tailEnd/>
          </a:ln>
        </p:spPr>
        <p:txBody>
          <a:bodyPr>
            <a:spAutoFit/>
          </a:bodyPr>
          <a:lstStyle/>
          <a:p>
            <a:r>
              <a:rPr lang="en-US" u="sng">
                <a:solidFill>
                  <a:srgbClr val="000000"/>
                </a:solidFill>
                <a:latin typeface="Trebuchet MS" pitchFamily="34" charset="0"/>
              </a:rPr>
              <a:t>(47-47.8)²</a:t>
            </a:r>
            <a:r>
              <a:rPr lang="en-US">
                <a:solidFill>
                  <a:srgbClr val="000000"/>
                </a:solidFill>
                <a:latin typeface="Trebuchet MS" pitchFamily="34" charset="0"/>
              </a:rPr>
              <a:t>+ </a:t>
            </a:r>
            <a:r>
              <a:rPr lang="en-US" u="sng">
                <a:solidFill>
                  <a:srgbClr val="000000"/>
                </a:solidFill>
                <a:latin typeface="Trebuchet MS" pitchFamily="34" charset="0"/>
              </a:rPr>
              <a:t>(21-20.2)²</a:t>
            </a:r>
            <a:r>
              <a:rPr lang="en-US">
                <a:solidFill>
                  <a:srgbClr val="000000"/>
                </a:solidFill>
                <a:latin typeface="Trebuchet MS" pitchFamily="34" charset="0"/>
              </a:rPr>
              <a:t>+…=.0992</a:t>
            </a:r>
          </a:p>
          <a:p>
            <a:endParaRPr lang="en-US">
              <a:latin typeface="Trebuchet MS" pitchFamily="34" charset="0"/>
            </a:endParaRPr>
          </a:p>
        </p:txBody>
      </p:sp>
      <p:sp>
        <p:nvSpPr>
          <p:cNvPr id="22537" name="TextBox 8"/>
          <p:cNvSpPr txBox="1">
            <a:spLocks noChangeArrowheads="1"/>
          </p:cNvSpPr>
          <p:nvPr/>
        </p:nvSpPr>
        <p:spPr bwMode="auto">
          <a:xfrm>
            <a:off x="685800" y="3276600"/>
            <a:ext cx="2286000" cy="366713"/>
          </a:xfrm>
          <a:prstGeom prst="rect">
            <a:avLst/>
          </a:prstGeom>
          <a:noFill/>
          <a:ln w="9525">
            <a:noFill/>
            <a:miter lim="800000"/>
            <a:headEnd/>
            <a:tailEnd/>
          </a:ln>
        </p:spPr>
        <p:txBody>
          <a:bodyPr>
            <a:spAutoFit/>
          </a:bodyPr>
          <a:lstStyle/>
          <a:p>
            <a:r>
              <a:rPr lang="en-US">
                <a:latin typeface="Trebuchet MS" pitchFamily="34" charset="0"/>
              </a:rPr>
              <a:t>  </a:t>
            </a:r>
            <a:r>
              <a:rPr lang="en-US">
                <a:solidFill>
                  <a:srgbClr val="000000"/>
                </a:solidFill>
                <a:latin typeface="Trebuchet MS" pitchFamily="34" charset="0"/>
              </a:rPr>
              <a:t>47.8 </a:t>
            </a:r>
            <a:r>
              <a:rPr lang="en-US">
                <a:latin typeface="Trebuchet MS" pitchFamily="34" charset="0"/>
              </a:rPr>
              <a:t>         </a:t>
            </a:r>
            <a:r>
              <a:rPr lang="en-US">
                <a:solidFill>
                  <a:srgbClr val="000000"/>
                </a:solidFill>
                <a:latin typeface="Trebuchet MS" pitchFamily="34" charset="0"/>
              </a:rPr>
              <a:t>20.2</a:t>
            </a:r>
          </a:p>
        </p:txBody>
      </p:sp>
      <p:sp>
        <p:nvSpPr>
          <p:cNvPr id="22538" name="TextBox 9"/>
          <p:cNvSpPr txBox="1">
            <a:spLocks noChangeArrowheads="1"/>
          </p:cNvSpPr>
          <p:nvPr/>
        </p:nvSpPr>
        <p:spPr bwMode="auto">
          <a:xfrm>
            <a:off x="762000" y="37338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 &gt;.0992|DF=1)=.75277</a:t>
            </a:r>
          </a:p>
        </p:txBody>
      </p:sp>
      <p:pic>
        <p:nvPicPr>
          <p:cNvPr id="22539" name="Picture 3"/>
          <p:cNvPicPr>
            <a:picLocks noChangeAspect="1" noChangeArrowheads="1"/>
          </p:cNvPicPr>
          <p:nvPr/>
        </p:nvPicPr>
        <p:blipFill>
          <a:blip r:embed="rId5"/>
          <a:srcRect t="17390" r="86111"/>
          <a:stretch>
            <a:fillRect/>
          </a:stretch>
        </p:blipFill>
        <p:spPr bwMode="auto">
          <a:xfrm>
            <a:off x="1219200" y="3733800"/>
            <a:ext cx="241300" cy="457200"/>
          </a:xfrm>
          <a:prstGeom prst="rect">
            <a:avLst/>
          </a:prstGeom>
          <a:noFill/>
          <a:ln w="9525">
            <a:noFill/>
            <a:miter lim="800000"/>
            <a:headEnd/>
            <a:tailEnd/>
          </a:ln>
        </p:spPr>
      </p:pic>
      <p:sp>
        <p:nvSpPr>
          <p:cNvPr id="22540" name="Text Box 12"/>
          <p:cNvSpPr txBox="1">
            <a:spLocks noChangeArrowheads="1"/>
          </p:cNvSpPr>
          <p:nvPr/>
        </p:nvSpPr>
        <p:spPr bwMode="auto">
          <a:xfrm>
            <a:off x="533400" y="4953000"/>
            <a:ext cx="4953000" cy="1603375"/>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.75277 is &gt; alpha=.05</a:t>
            </a:r>
          </a:p>
          <a:p>
            <a:pPr>
              <a:spcBef>
                <a:spcPct val="50000"/>
              </a:spcBef>
              <a:buFontTx/>
              <a:buChar char="•"/>
            </a:pPr>
            <a:r>
              <a:rPr lang="en-US"/>
              <a:t>We have sufficient evidence that there is no association between gender and picking up recyclable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p:txBody>
          <a:bodyPr lIns="0" rIns="0" bIns="0" anchor="b"/>
          <a:lstStyle/>
          <a:p>
            <a:r>
              <a:rPr lang="en-US"/>
              <a:t>Valley Square-Can </a:t>
            </a:r>
          </a:p>
        </p:txBody>
      </p:sp>
      <p:pic>
        <p:nvPicPr>
          <p:cNvPr id="23554" name="Content Placeholder 3"/>
          <p:cNvPicPr>
            <a:picLocks noGrp="1"/>
          </p:cNvPicPr>
          <p:nvPr>
            <p:ph idx="4294967295"/>
          </p:nvPr>
        </p:nvPicPr>
        <p:blipFill>
          <a:blip r:embed="rId2"/>
          <a:srcRect/>
          <a:stretch>
            <a:fillRect/>
          </a:stretch>
        </p:blipFill>
        <p:spPr>
          <a:xfrm>
            <a:off x="304800" y="2057400"/>
            <a:ext cx="2708275" cy="1890713"/>
          </a:xfrm>
          <a:ln/>
        </p:spPr>
      </p:pic>
      <p:pic>
        <p:nvPicPr>
          <p:cNvPr id="23555" name="Picture 4"/>
          <p:cNvPicPr>
            <a:picLocks noChangeAspect="1" noChangeArrowheads="1"/>
          </p:cNvPicPr>
          <p:nvPr/>
        </p:nvPicPr>
        <p:blipFill>
          <a:blip r:embed="rId3"/>
          <a:srcRect/>
          <a:stretch>
            <a:fillRect/>
          </a:stretch>
        </p:blipFill>
        <p:spPr bwMode="auto">
          <a:xfrm>
            <a:off x="3124200" y="2286000"/>
            <a:ext cx="6019800" cy="393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idx="4294967295"/>
          </p:nvPr>
        </p:nvSpPr>
        <p:spPr/>
        <p:txBody>
          <a:bodyPr lIns="0" rIns="0" bIns="0" anchor="b"/>
          <a:lstStyle/>
          <a:p>
            <a:r>
              <a:rPr lang="en-US"/>
              <a:t>CHECK</a:t>
            </a:r>
          </a:p>
        </p:txBody>
      </p:sp>
      <p:sp>
        <p:nvSpPr>
          <p:cNvPr id="24578"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24579"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24580" name="Content Placeholder 4"/>
          <p:cNvSpPr>
            <a:spLocks noGrp="1"/>
          </p:cNvSpPr>
          <p:nvPr>
            <p:ph sz="quarter" idx="4294967295"/>
          </p:nvPr>
        </p:nvSpPr>
        <p:spPr>
          <a:xfrm>
            <a:off x="838200" y="2438400"/>
            <a:ext cx="3929063" cy="3636963"/>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24581" name="Content Placeholder 6"/>
          <p:cNvSpPr>
            <a:spLocks noGrp="1"/>
          </p:cNvSpPr>
          <p:nvPr>
            <p:ph sz="quarter" idx="4294967295"/>
          </p:nvPr>
        </p:nvSpPr>
        <p:spPr>
          <a:xfrm>
            <a:off x="4916488" y="2459038"/>
            <a:ext cx="3929062" cy="3636962"/>
          </a:xfrm>
        </p:spPr>
        <p:txBody>
          <a:bodyPr tIns="0"/>
          <a:lstStyle/>
          <a:p>
            <a:r>
              <a:rPr lang="en-US" sz="2600"/>
              <a:t>1. Chart Shows</a:t>
            </a:r>
          </a:p>
          <a:p>
            <a:r>
              <a:rPr lang="en-US" sz="2600"/>
              <a:t>2. Assumed</a:t>
            </a:r>
          </a:p>
          <a:p>
            <a:r>
              <a:rPr lang="en-US" sz="2600"/>
              <a:t>3. All expected values greater than 5</a:t>
            </a:r>
          </a:p>
        </p:txBody>
      </p:sp>
      <p:sp>
        <p:nvSpPr>
          <p:cNvPr id="24582" name="TextBox 7"/>
          <p:cNvSpPr txBox="1">
            <a:spLocks noChangeArrowheads="1"/>
          </p:cNvSpPr>
          <p:nvPr/>
        </p:nvSpPr>
        <p:spPr bwMode="auto">
          <a:xfrm>
            <a:off x="990600" y="49530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24585" name="Text Box 9"/>
          <p:cNvSpPr txBox="1">
            <a:spLocks noChangeArrowheads="1"/>
          </p:cNvSpPr>
          <p:nvPr/>
        </p:nvSpPr>
        <p:spPr bwMode="auto">
          <a:xfrm>
            <a:off x="914400" y="5638800"/>
            <a:ext cx="7391400" cy="779463"/>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Chi-Square Test for Independence</a:t>
            </a:r>
          </a:p>
        </p:txBody>
      </p:sp>
      <p:pic>
        <p:nvPicPr>
          <p:cNvPr id="25602" name="Picture 4"/>
          <p:cNvPicPr>
            <a:picLocks noChangeAspect="1" noChangeArrowheads="1"/>
          </p:cNvPicPr>
          <p:nvPr/>
        </p:nvPicPr>
        <p:blipFill>
          <a:blip r:embed="rId3"/>
          <a:srcRect/>
          <a:stretch>
            <a:fillRect/>
          </a:stretch>
        </p:blipFill>
        <p:spPr bwMode="auto">
          <a:xfrm>
            <a:off x="396875" y="1676400"/>
            <a:ext cx="2703513" cy="4876800"/>
          </a:xfrm>
          <a:prstGeom prst="rect">
            <a:avLst/>
          </a:prstGeom>
          <a:noFill/>
          <a:ln w="9525">
            <a:noFill/>
            <a:miter lim="800000"/>
            <a:headEnd/>
            <a:tailEnd/>
          </a:ln>
        </p:spPr>
      </p:pic>
      <p:graphicFrame>
        <p:nvGraphicFramePr>
          <p:cNvPr id="25606" name="Object 6"/>
          <p:cNvGraphicFramePr>
            <a:graphicFrameLocks noChangeAspect="1"/>
          </p:cNvGraphicFramePr>
          <p:nvPr/>
        </p:nvGraphicFramePr>
        <p:xfrm>
          <a:off x="3276600" y="1905000"/>
          <a:ext cx="3108325" cy="1066800"/>
        </p:xfrm>
        <a:graphic>
          <a:graphicData uri="http://schemas.openxmlformats.org/presentationml/2006/ole">
            <p:oleObj spid="_x0000_s25606" name="Equation" r:id="rId4" imgW="1295280" imgH="444240" progId="Equation.3">
              <p:embed/>
            </p:oleObj>
          </a:graphicData>
        </a:graphic>
      </p:graphicFrame>
      <p:sp>
        <p:nvSpPr>
          <p:cNvPr id="25607" name="TextBox 3"/>
          <p:cNvSpPr txBox="1">
            <a:spLocks noChangeArrowheads="1"/>
          </p:cNvSpPr>
          <p:nvPr/>
        </p:nvSpPr>
        <p:spPr bwMode="auto">
          <a:xfrm>
            <a:off x="3276600" y="2971800"/>
            <a:ext cx="4572000" cy="641350"/>
          </a:xfrm>
          <a:prstGeom prst="rect">
            <a:avLst/>
          </a:prstGeom>
          <a:noFill/>
          <a:ln w="9525">
            <a:noFill/>
            <a:miter lim="800000"/>
            <a:headEnd/>
            <a:tailEnd/>
          </a:ln>
        </p:spPr>
        <p:txBody>
          <a:bodyPr>
            <a:spAutoFit/>
          </a:bodyPr>
          <a:lstStyle/>
          <a:p>
            <a:r>
              <a:rPr lang="en-US" u="sng">
                <a:solidFill>
                  <a:srgbClr val="000000"/>
                </a:solidFill>
                <a:latin typeface="Trebuchet MS" pitchFamily="34" charset="0"/>
              </a:rPr>
              <a:t>(39-44.5)²</a:t>
            </a:r>
            <a:r>
              <a:rPr lang="en-US">
                <a:solidFill>
                  <a:srgbClr val="000000"/>
                </a:solidFill>
                <a:latin typeface="Trebuchet MS" pitchFamily="34" charset="0"/>
              </a:rPr>
              <a:t>+ </a:t>
            </a:r>
            <a:r>
              <a:rPr lang="en-US" u="sng">
                <a:solidFill>
                  <a:srgbClr val="000000"/>
                </a:solidFill>
                <a:latin typeface="Trebuchet MS" pitchFamily="34" charset="0"/>
              </a:rPr>
              <a:t>(27-21.5)²</a:t>
            </a:r>
            <a:r>
              <a:rPr lang="en-US">
                <a:solidFill>
                  <a:srgbClr val="000000"/>
                </a:solidFill>
                <a:latin typeface="Trebuchet MS" pitchFamily="34" charset="0"/>
              </a:rPr>
              <a:t>+…=4.4227</a:t>
            </a:r>
          </a:p>
          <a:p>
            <a:r>
              <a:rPr lang="en-US">
                <a:latin typeface="Trebuchet MS" pitchFamily="34" charset="0"/>
              </a:rPr>
              <a:t>     </a:t>
            </a:r>
            <a:r>
              <a:rPr lang="en-US">
                <a:solidFill>
                  <a:srgbClr val="000000"/>
                </a:solidFill>
                <a:latin typeface="Trebuchet MS" pitchFamily="34" charset="0"/>
              </a:rPr>
              <a:t>44.5         21.5</a:t>
            </a:r>
          </a:p>
        </p:txBody>
      </p:sp>
      <p:sp>
        <p:nvSpPr>
          <p:cNvPr id="25608" name="TextBox 9"/>
          <p:cNvSpPr txBox="1">
            <a:spLocks noChangeArrowheads="1"/>
          </p:cNvSpPr>
          <p:nvPr/>
        </p:nvSpPr>
        <p:spPr bwMode="auto">
          <a:xfrm>
            <a:off x="3276600" y="36576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 &gt;4.4227|DF=1)=.03546</a:t>
            </a:r>
          </a:p>
        </p:txBody>
      </p:sp>
      <p:pic>
        <p:nvPicPr>
          <p:cNvPr id="25609" name="Picture 3"/>
          <p:cNvPicPr>
            <a:picLocks noChangeAspect="1" noChangeArrowheads="1"/>
          </p:cNvPicPr>
          <p:nvPr/>
        </p:nvPicPr>
        <p:blipFill>
          <a:blip r:embed="rId5"/>
          <a:srcRect t="17390" r="86111"/>
          <a:stretch>
            <a:fillRect/>
          </a:stretch>
        </p:blipFill>
        <p:spPr bwMode="auto">
          <a:xfrm>
            <a:off x="3581400" y="3657600"/>
            <a:ext cx="241300" cy="457200"/>
          </a:xfrm>
          <a:prstGeom prst="rect">
            <a:avLst/>
          </a:prstGeom>
          <a:noFill/>
          <a:ln w="9525">
            <a:noFill/>
            <a:miter lim="800000"/>
            <a:headEnd/>
            <a:tailEnd/>
          </a:ln>
        </p:spPr>
      </p:pic>
      <p:sp>
        <p:nvSpPr>
          <p:cNvPr id="25610" name="Text Box 10"/>
          <p:cNvSpPr txBox="1">
            <a:spLocks noChangeArrowheads="1"/>
          </p:cNvSpPr>
          <p:nvPr/>
        </p:nvSpPr>
        <p:spPr bwMode="auto">
          <a:xfrm>
            <a:off x="3733800" y="4419600"/>
            <a:ext cx="3657600" cy="1878013"/>
          </a:xfrm>
          <a:prstGeom prst="rect">
            <a:avLst/>
          </a:prstGeom>
          <a:noFill/>
          <a:ln w="9525">
            <a:noFill/>
            <a:miter lim="800000"/>
            <a:headEnd/>
            <a:tailEnd/>
          </a:ln>
          <a:effectLst/>
        </p:spPr>
        <p:txBody>
          <a:bodyPr>
            <a:spAutoFit/>
          </a:bodyPr>
          <a:lstStyle/>
          <a:p>
            <a:pPr>
              <a:spcBef>
                <a:spcPct val="50000"/>
              </a:spcBef>
              <a:buFontTx/>
              <a:buChar char="•"/>
            </a:pPr>
            <a:r>
              <a:rPr lang="en-US"/>
              <a:t>We reject Ho because p-value of .03456 &lt; alpha = .05</a:t>
            </a:r>
          </a:p>
          <a:p>
            <a:pPr>
              <a:spcBef>
                <a:spcPct val="50000"/>
              </a:spcBef>
              <a:buFontTx/>
              <a:buChar char="•"/>
            </a:pPr>
            <a:r>
              <a:rPr lang="en-US"/>
              <a:t>We have sufficient evidence that there is no association between gender and picking up a recyclable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p:txBody>
          <a:bodyPr lIns="0" rIns="0" bIns="0" anchor="b"/>
          <a:lstStyle/>
          <a:p>
            <a:r>
              <a:rPr lang="en-US"/>
              <a:t>Mall- Bottle</a:t>
            </a:r>
          </a:p>
        </p:txBody>
      </p:sp>
      <p:pic>
        <p:nvPicPr>
          <p:cNvPr id="26626" name="Picture 3"/>
          <p:cNvPicPr>
            <a:picLocks noChangeAspect="1" noChangeArrowheads="1"/>
          </p:cNvPicPr>
          <p:nvPr/>
        </p:nvPicPr>
        <p:blipFill>
          <a:blip r:embed="rId2"/>
          <a:srcRect/>
          <a:stretch>
            <a:fillRect/>
          </a:stretch>
        </p:blipFill>
        <p:spPr bwMode="auto">
          <a:xfrm>
            <a:off x="381000" y="1981200"/>
            <a:ext cx="2362200" cy="1603375"/>
          </a:xfrm>
          <a:prstGeom prst="rect">
            <a:avLst/>
          </a:prstGeom>
          <a:noFill/>
          <a:ln w="9525">
            <a:noFill/>
            <a:miter lim="800000"/>
            <a:headEnd/>
            <a:tailEnd/>
          </a:ln>
        </p:spPr>
      </p:pic>
      <p:pic>
        <p:nvPicPr>
          <p:cNvPr id="26627" name="Picture 7"/>
          <p:cNvPicPr>
            <a:picLocks noChangeAspect="1" noChangeArrowheads="1"/>
          </p:cNvPicPr>
          <p:nvPr/>
        </p:nvPicPr>
        <p:blipFill>
          <a:blip r:embed="rId3"/>
          <a:srcRect/>
          <a:stretch>
            <a:fillRect/>
          </a:stretch>
        </p:blipFill>
        <p:spPr bwMode="auto">
          <a:xfrm>
            <a:off x="3810000" y="2057400"/>
            <a:ext cx="4686300" cy="3827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idx="4294967295"/>
          </p:nvPr>
        </p:nvSpPr>
        <p:spPr/>
        <p:txBody>
          <a:bodyPr lIns="0" rIns="0" bIns="0" anchor="b"/>
          <a:lstStyle/>
          <a:p>
            <a:r>
              <a:rPr lang="en-US"/>
              <a:t>CHECK</a:t>
            </a:r>
          </a:p>
        </p:txBody>
      </p:sp>
      <p:sp>
        <p:nvSpPr>
          <p:cNvPr id="27650" name="Text Placeholder 3"/>
          <p:cNvSpPr>
            <a:spLocks noGrp="1"/>
          </p:cNvSpPr>
          <p:nvPr>
            <p:ph type="body" idx="4294967295"/>
          </p:nvPr>
        </p:nvSpPr>
        <p:spPr>
          <a:xfrm>
            <a:off x="838200" y="20574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27651"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27652" name="Content Placeholder 4"/>
          <p:cNvSpPr>
            <a:spLocks noGrp="1"/>
          </p:cNvSpPr>
          <p:nvPr>
            <p:ph sz="quarter" idx="4294967295"/>
          </p:nvPr>
        </p:nvSpPr>
        <p:spPr>
          <a:xfrm>
            <a:off x="838200" y="2459038"/>
            <a:ext cx="3929063" cy="3636962"/>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27653" name="Content Placeholder 6"/>
          <p:cNvSpPr>
            <a:spLocks noGrp="1"/>
          </p:cNvSpPr>
          <p:nvPr>
            <p:ph sz="quarter" idx="4294967295"/>
          </p:nvPr>
        </p:nvSpPr>
        <p:spPr>
          <a:xfrm>
            <a:off x="4953000" y="2438400"/>
            <a:ext cx="3929063" cy="3636963"/>
          </a:xfrm>
        </p:spPr>
        <p:txBody>
          <a:bodyPr tIns="0"/>
          <a:lstStyle/>
          <a:p>
            <a:r>
              <a:rPr lang="en-US" sz="2600"/>
              <a:t>1. Chart Shows</a:t>
            </a:r>
          </a:p>
          <a:p>
            <a:r>
              <a:rPr lang="en-US" sz="2600"/>
              <a:t>2. Assumed</a:t>
            </a:r>
          </a:p>
          <a:p>
            <a:r>
              <a:rPr lang="en-US" sz="2600"/>
              <a:t>3. All expected values greater than 5</a:t>
            </a:r>
          </a:p>
        </p:txBody>
      </p:sp>
      <p:sp>
        <p:nvSpPr>
          <p:cNvPr id="27654" name="TextBox 7"/>
          <p:cNvSpPr txBox="1">
            <a:spLocks noChangeArrowheads="1"/>
          </p:cNvSpPr>
          <p:nvPr/>
        </p:nvSpPr>
        <p:spPr bwMode="auto">
          <a:xfrm>
            <a:off x="990600" y="499745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27656" name="Text Box 8"/>
          <p:cNvSpPr txBox="1">
            <a:spLocks noChangeArrowheads="1"/>
          </p:cNvSpPr>
          <p:nvPr/>
        </p:nvSpPr>
        <p:spPr bwMode="auto">
          <a:xfrm>
            <a:off x="914400" y="5651500"/>
            <a:ext cx="7239000" cy="1054100"/>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Independence</a:t>
            </a:r>
          </a:p>
        </p:txBody>
      </p:sp>
      <p:pic>
        <p:nvPicPr>
          <p:cNvPr id="28675" name="Picture 2"/>
          <p:cNvPicPr>
            <a:picLocks noChangeAspect="1" noChangeArrowheads="1"/>
          </p:cNvPicPr>
          <p:nvPr/>
        </p:nvPicPr>
        <p:blipFill>
          <a:blip r:embed="rId3"/>
          <a:srcRect/>
          <a:stretch>
            <a:fillRect/>
          </a:stretch>
        </p:blipFill>
        <p:spPr bwMode="auto">
          <a:xfrm>
            <a:off x="152400" y="1752600"/>
            <a:ext cx="2657475" cy="4429125"/>
          </a:xfrm>
          <a:prstGeom prst="rect">
            <a:avLst/>
          </a:prstGeom>
          <a:noFill/>
          <a:ln w="9525">
            <a:noFill/>
            <a:miter lim="800000"/>
            <a:headEnd/>
            <a:tailEnd/>
          </a:ln>
        </p:spPr>
      </p:pic>
      <p:graphicFrame>
        <p:nvGraphicFramePr>
          <p:cNvPr id="28678" name="Object 6"/>
          <p:cNvGraphicFramePr>
            <a:graphicFrameLocks noChangeAspect="1"/>
          </p:cNvGraphicFramePr>
          <p:nvPr/>
        </p:nvGraphicFramePr>
        <p:xfrm>
          <a:off x="3048000" y="1828800"/>
          <a:ext cx="3108325" cy="1066800"/>
        </p:xfrm>
        <a:graphic>
          <a:graphicData uri="http://schemas.openxmlformats.org/presentationml/2006/ole">
            <p:oleObj spid="_x0000_s28678" name="Equation" r:id="rId4" imgW="1295280" imgH="444240" progId="Equation.3">
              <p:embed/>
            </p:oleObj>
          </a:graphicData>
        </a:graphic>
      </p:graphicFrame>
      <p:sp>
        <p:nvSpPr>
          <p:cNvPr id="28679" name="Rectangle 7"/>
          <p:cNvSpPr>
            <a:spLocks noChangeArrowheads="1"/>
          </p:cNvSpPr>
          <p:nvPr/>
        </p:nvSpPr>
        <p:spPr bwMode="auto">
          <a:xfrm>
            <a:off x="3048000" y="3048000"/>
            <a:ext cx="4572000" cy="641350"/>
          </a:xfrm>
          <a:prstGeom prst="rect">
            <a:avLst/>
          </a:prstGeom>
          <a:noFill/>
          <a:ln w="9525">
            <a:noFill/>
            <a:miter lim="800000"/>
            <a:headEnd/>
            <a:tailEnd/>
          </a:ln>
          <a:effectLst/>
        </p:spPr>
        <p:txBody>
          <a:bodyPr>
            <a:spAutoFit/>
          </a:bodyPr>
          <a:lstStyle/>
          <a:p>
            <a:r>
              <a:rPr lang="en-US" u="sng">
                <a:solidFill>
                  <a:srgbClr val="000000"/>
                </a:solidFill>
              </a:rPr>
              <a:t>(61-63.9)²</a:t>
            </a:r>
            <a:r>
              <a:rPr lang="en-US">
                <a:solidFill>
                  <a:srgbClr val="000000"/>
                </a:solidFill>
              </a:rPr>
              <a:t>+ </a:t>
            </a:r>
            <a:r>
              <a:rPr lang="en-US" u="sng">
                <a:solidFill>
                  <a:srgbClr val="000000"/>
                </a:solidFill>
              </a:rPr>
              <a:t>(22-19.1)²</a:t>
            </a:r>
            <a:r>
              <a:rPr lang="en-US">
                <a:solidFill>
                  <a:srgbClr val="000000"/>
                </a:solidFill>
              </a:rPr>
              <a:t>+…=1.333</a:t>
            </a:r>
          </a:p>
          <a:p>
            <a:r>
              <a:rPr lang="en-US"/>
              <a:t>     </a:t>
            </a:r>
            <a:r>
              <a:rPr lang="en-US">
                <a:solidFill>
                  <a:srgbClr val="000000"/>
                </a:solidFill>
              </a:rPr>
              <a:t>63.9         19.1</a:t>
            </a:r>
          </a:p>
        </p:txBody>
      </p:sp>
      <p:sp>
        <p:nvSpPr>
          <p:cNvPr id="28680" name="TextBox 9"/>
          <p:cNvSpPr txBox="1">
            <a:spLocks noChangeArrowheads="1"/>
          </p:cNvSpPr>
          <p:nvPr/>
        </p:nvSpPr>
        <p:spPr bwMode="auto">
          <a:xfrm>
            <a:off x="3124200" y="39624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 &gt;1.333|DF=1)=.2483</a:t>
            </a:r>
          </a:p>
        </p:txBody>
      </p:sp>
      <p:pic>
        <p:nvPicPr>
          <p:cNvPr id="28681" name="Picture 3"/>
          <p:cNvPicPr>
            <a:picLocks noChangeAspect="1" noChangeArrowheads="1"/>
          </p:cNvPicPr>
          <p:nvPr/>
        </p:nvPicPr>
        <p:blipFill>
          <a:blip r:embed="rId5"/>
          <a:srcRect t="17390" r="86111"/>
          <a:stretch>
            <a:fillRect/>
          </a:stretch>
        </p:blipFill>
        <p:spPr bwMode="auto">
          <a:xfrm>
            <a:off x="3429000" y="3962400"/>
            <a:ext cx="241300" cy="457200"/>
          </a:xfrm>
          <a:prstGeom prst="rect">
            <a:avLst/>
          </a:prstGeom>
          <a:noFill/>
          <a:ln w="9525">
            <a:noFill/>
            <a:miter lim="800000"/>
            <a:headEnd/>
            <a:tailEnd/>
          </a:ln>
        </p:spPr>
      </p:pic>
      <p:sp>
        <p:nvSpPr>
          <p:cNvPr id="28682" name="Text Box 10"/>
          <p:cNvSpPr txBox="1">
            <a:spLocks noChangeArrowheads="1"/>
          </p:cNvSpPr>
          <p:nvPr/>
        </p:nvSpPr>
        <p:spPr bwMode="auto">
          <a:xfrm>
            <a:off x="3048000" y="4800600"/>
            <a:ext cx="4191000" cy="1603375"/>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.2483&gt; alpha= .05</a:t>
            </a:r>
          </a:p>
          <a:p>
            <a:pPr>
              <a:spcBef>
                <a:spcPct val="50000"/>
              </a:spcBef>
              <a:buFontTx/>
              <a:buChar char="•"/>
            </a:pPr>
            <a:r>
              <a:rPr lang="en-US"/>
              <a:t>We have sufficient evidence that there is no association between gender and picking up a recyclable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idx="4294967295"/>
          </p:nvPr>
        </p:nvSpPr>
        <p:spPr/>
        <p:txBody>
          <a:bodyPr lIns="0" rIns="0" bIns="0" anchor="b"/>
          <a:lstStyle/>
          <a:p>
            <a:r>
              <a:rPr lang="en-US"/>
              <a:t>Mall- Can</a:t>
            </a:r>
          </a:p>
        </p:txBody>
      </p:sp>
      <p:pic>
        <p:nvPicPr>
          <p:cNvPr id="29699" name="Picture 5"/>
          <p:cNvPicPr>
            <a:picLocks noChangeAspect="1" noChangeArrowheads="1"/>
          </p:cNvPicPr>
          <p:nvPr/>
        </p:nvPicPr>
        <p:blipFill>
          <a:blip r:embed="rId2"/>
          <a:srcRect/>
          <a:stretch>
            <a:fillRect/>
          </a:stretch>
        </p:blipFill>
        <p:spPr bwMode="auto">
          <a:xfrm>
            <a:off x="3276600" y="1981200"/>
            <a:ext cx="5867400" cy="3733800"/>
          </a:xfrm>
          <a:prstGeom prst="rect">
            <a:avLst/>
          </a:prstGeom>
          <a:noFill/>
          <a:ln w="9525">
            <a:noFill/>
            <a:miter lim="800000"/>
            <a:headEnd/>
            <a:tailEnd/>
          </a:ln>
        </p:spPr>
      </p:pic>
      <p:pic>
        <p:nvPicPr>
          <p:cNvPr id="29700" name="Picture 6"/>
          <p:cNvPicPr>
            <a:picLocks noChangeAspect="1" noChangeArrowheads="1"/>
          </p:cNvPicPr>
          <p:nvPr/>
        </p:nvPicPr>
        <p:blipFill>
          <a:blip r:embed="rId3"/>
          <a:srcRect/>
          <a:stretch>
            <a:fillRect/>
          </a:stretch>
        </p:blipFill>
        <p:spPr bwMode="auto">
          <a:xfrm>
            <a:off x="0" y="1981200"/>
            <a:ext cx="2514600" cy="1738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nvPr>
        </p:nvSpPr>
        <p:spPr/>
        <p:txBody>
          <a:bodyPr lIns="0" rIns="0" bIns="0" anchor="b"/>
          <a:lstStyle/>
          <a:p>
            <a:r>
              <a:rPr lang="en-US"/>
              <a:t>CHECK</a:t>
            </a:r>
          </a:p>
        </p:txBody>
      </p:sp>
      <p:sp>
        <p:nvSpPr>
          <p:cNvPr id="30722" name="Text Placeholder 3"/>
          <p:cNvSpPr>
            <a:spLocks noGrp="1"/>
          </p:cNvSpPr>
          <p:nvPr>
            <p:ph type="body" idx="4294967295"/>
          </p:nvPr>
        </p:nvSpPr>
        <p:spPr>
          <a:xfrm>
            <a:off x="838200" y="19050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30723" name="Text Placeholder 5"/>
          <p:cNvSpPr>
            <a:spLocks noGrp="1"/>
          </p:cNvSpPr>
          <p:nvPr>
            <p:ph type="body" sz="half" idx="4294967295"/>
          </p:nvPr>
        </p:nvSpPr>
        <p:spPr>
          <a:xfrm>
            <a:off x="4913313" y="1981200"/>
            <a:ext cx="3932237"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30724" name="Content Placeholder 4"/>
          <p:cNvSpPr>
            <a:spLocks noGrp="1"/>
          </p:cNvSpPr>
          <p:nvPr>
            <p:ph sz="quarter" idx="4294967295"/>
          </p:nvPr>
        </p:nvSpPr>
        <p:spPr>
          <a:xfrm>
            <a:off x="838200" y="2459038"/>
            <a:ext cx="3929063" cy="3636962"/>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30725" name="Content Placeholder 6"/>
          <p:cNvSpPr>
            <a:spLocks noGrp="1"/>
          </p:cNvSpPr>
          <p:nvPr>
            <p:ph sz="quarter" idx="4294967295"/>
          </p:nvPr>
        </p:nvSpPr>
        <p:spPr>
          <a:xfrm>
            <a:off x="4953000" y="2438400"/>
            <a:ext cx="3929063" cy="3636963"/>
          </a:xfrm>
        </p:spPr>
        <p:txBody>
          <a:bodyPr tIns="0"/>
          <a:lstStyle/>
          <a:p>
            <a:r>
              <a:rPr lang="en-US" sz="2600"/>
              <a:t>1. Chart Shows</a:t>
            </a:r>
          </a:p>
          <a:p>
            <a:r>
              <a:rPr lang="en-US" sz="2600"/>
              <a:t>2. Assumed</a:t>
            </a:r>
          </a:p>
          <a:p>
            <a:r>
              <a:rPr lang="en-US" sz="2600"/>
              <a:t>3. All expected values greater than 5</a:t>
            </a:r>
          </a:p>
        </p:txBody>
      </p:sp>
      <p:sp>
        <p:nvSpPr>
          <p:cNvPr id="30726" name="TextBox 7"/>
          <p:cNvSpPr txBox="1">
            <a:spLocks noChangeArrowheads="1"/>
          </p:cNvSpPr>
          <p:nvPr/>
        </p:nvSpPr>
        <p:spPr bwMode="auto">
          <a:xfrm>
            <a:off x="762000" y="51816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30728" name="Text Box 8"/>
          <p:cNvSpPr txBox="1">
            <a:spLocks noChangeArrowheads="1"/>
          </p:cNvSpPr>
          <p:nvPr/>
        </p:nvSpPr>
        <p:spPr bwMode="auto">
          <a:xfrm>
            <a:off x="838200" y="5803900"/>
            <a:ext cx="7772400" cy="779463"/>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Independence</a:t>
            </a:r>
          </a:p>
        </p:txBody>
      </p:sp>
      <p:pic>
        <p:nvPicPr>
          <p:cNvPr id="31747" name="Picture 2"/>
          <p:cNvPicPr>
            <a:picLocks noChangeAspect="1" noChangeArrowheads="1"/>
          </p:cNvPicPr>
          <p:nvPr/>
        </p:nvPicPr>
        <p:blipFill>
          <a:blip r:embed="rId3"/>
          <a:srcRect/>
          <a:stretch>
            <a:fillRect/>
          </a:stretch>
        </p:blipFill>
        <p:spPr bwMode="auto">
          <a:xfrm>
            <a:off x="6324600" y="228600"/>
            <a:ext cx="2559050" cy="4495800"/>
          </a:xfrm>
          <a:prstGeom prst="rect">
            <a:avLst/>
          </a:prstGeom>
          <a:noFill/>
          <a:ln w="9525">
            <a:noFill/>
            <a:miter lim="800000"/>
            <a:headEnd/>
            <a:tailEnd/>
          </a:ln>
        </p:spPr>
      </p:pic>
      <p:graphicFrame>
        <p:nvGraphicFramePr>
          <p:cNvPr id="31750" name="Object 6"/>
          <p:cNvGraphicFramePr>
            <a:graphicFrameLocks noChangeAspect="1"/>
          </p:cNvGraphicFramePr>
          <p:nvPr/>
        </p:nvGraphicFramePr>
        <p:xfrm>
          <a:off x="609600" y="1905000"/>
          <a:ext cx="3108325" cy="1066800"/>
        </p:xfrm>
        <a:graphic>
          <a:graphicData uri="http://schemas.openxmlformats.org/presentationml/2006/ole">
            <p:oleObj spid="_x0000_s31750" name="Equation" r:id="rId4" imgW="1295280" imgH="444240" progId="Equation.3">
              <p:embed/>
            </p:oleObj>
          </a:graphicData>
        </a:graphic>
      </p:graphicFrame>
      <p:sp>
        <p:nvSpPr>
          <p:cNvPr id="31751" name="Rectangle 7"/>
          <p:cNvSpPr>
            <a:spLocks noChangeArrowheads="1"/>
          </p:cNvSpPr>
          <p:nvPr/>
        </p:nvSpPr>
        <p:spPr bwMode="auto">
          <a:xfrm>
            <a:off x="304800" y="3124200"/>
            <a:ext cx="4572000" cy="641350"/>
          </a:xfrm>
          <a:prstGeom prst="rect">
            <a:avLst/>
          </a:prstGeom>
          <a:noFill/>
          <a:ln w="9525">
            <a:noFill/>
            <a:miter lim="800000"/>
            <a:headEnd/>
            <a:tailEnd/>
          </a:ln>
          <a:effectLst/>
        </p:spPr>
        <p:txBody>
          <a:bodyPr>
            <a:spAutoFit/>
          </a:bodyPr>
          <a:lstStyle/>
          <a:p>
            <a:r>
              <a:rPr lang="en-US" u="sng">
                <a:solidFill>
                  <a:srgbClr val="000000"/>
                </a:solidFill>
              </a:rPr>
              <a:t>(62-63.2)²</a:t>
            </a:r>
            <a:r>
              <a:rPr lang="en-US">
                <a:solidFill>
                  <a:srgbClr val="000000"/>
                </a:solidFill>
              </a:rPr>
              <a:t>+ </a:t>
            </a:r>
            <a:r>
              <a:rPr lang="en-US" u="sng">
                <a:solidFill>
                  <a:srgbClr val="000000"/>
                </a:solidFill>
              </a:rPr>
              <a:t>(13-11.8)²</a:t>
            </a:r>
            <a:r>
              <a:rPr lang="en-US">
                <a:solidFill>
                  <a:srgbClr val="000000"/>
                </a:solidFill>
              </a:rPr>
              <a:t>+…=.3197</a:t>
            </a:r>
          </a:p>
          <a:p>
            <a:r>
              <a:rPr lang="en-US"/>
              <a:t>     </a:t>
            </a:r>
            <a:r>
              <a:rPr lang="en-US">
                <a:solidFill>
                  <a:srgbClr val="000000"/>
                </a:solidFill>
              </a:rPr>
              <a:t>63.2          11.8</a:t>
            </a:r>
          </a:p>
        </p:txBody>
      </p:sp>
      <p:sp>
        <p:nvSpPr>
          <p:cNvPr id="31753" name="TextBox 9"/>
          <p:cNvSpPr txBox="1">
            <a:spLocks noChangeArrowheads="1"/>
          </p:cNvSpPr>
          <p:nvPr/>
        </p:nvSpPr>
        <p:spPr bwMode="auto">
          <a:xfrm>
            <a:off x="457200" y="39624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P(sdf&lt;.3197|DF=1)=.57</a:t>
            </a:r>
          </a:p>
        </p:txBody>
      </p:sp>
      <p:pic>
        <p:nvPicPr>
          <p:cNvPr id="31752" name="Picture 3"/>
          <p:cNvPicPr>
            <a:picLocks noChangeAspect="1" noChangeArrowheads="1"/>
          </p:cNvPicPr>
          <p:nvPr/>
        </p:nvPicPr>
        <p:blipFill>
          <a:blip r:embed="rId5"/>
          <a:srcRect t="17390" r="86111"/>
          <a:stretch>
            <a:fillRect/>
          </a:stretch>
        </p:blipFill>
        <p:spPr bwMode="auto">
          <a:xfrm>
            <a:off x="762000" y="3886200"/>
            <a:ext cx="241300" cy="457200"/>
          </a:xfrm>
          <a:prstGeom prst="rect">
            <a:avLst/>
          </a:prstGeom>
          <a:noFill/>
          <a:ln w="9525">
            <a:noFill/>
            <a:miter lim="800000"/>
            <a:headEnd/>
            <a:tailEnd/>
          </a:ln>
        </p:spPr>
      </p:pic>
      <p:sp>
        <p:nvSpPr>
          <p:cNvPr id="31754" name="Text Box 10"/>
          <p:cNvSpPr txBox="1">
            <a:spLocks noChangeArrowheads="1"/>
          </p:cNvSpPr>
          <p:nvPr/>
        </p:nvSpPr>
        <p:spPr bwMode="auto">
          <a:xfrm>
            <a:off x="533400" y="4800600"/>
            <a:ext cx="6324600" cy="1054100"/>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.57 &gt;alpha= .05</a:t>
            </a:r>
          </a:p>
          <a:p>
            <a:pPr>
              <a:spcBef>
                <a:spcPct val="50000"/>
              </a:spcBef>
              <a:buFontTx/>
              <a:buChar char="•"/>
            </a:pPr>
            <a:r>
              <a:rPr lang="en-US"/>
              <a:t>We have sufficient evidence that there is no association between gender and picking up a recyclable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p:txBody>
          <a:bodyPr lIns="0" rIns="0" bIns="0" anchor="b"/>
          <a:lstStyle/>
          <a:p>
            <a:r>
              <a:rPr lang="en-US"/>
              <a:t>What We Did</a:t>
            </a:r>
          </a:p>
        </p:txBody>
      </p:sp>
      <p:sp>
        <p:nvSpPr>
          <p:cNvPr id="14338" name="Content Placeholder 2"/>
          <p:cNvSpPr>
            <a:spLocks noGrp="1"/>
          </p:cNvSpPr>
          <p:nvPr>
            <p:ph idx="4294967295"/>
          </p:nvPr>
        </p:nvSpPr>
        <p:spPr/>
        <p:txBody>
          <a:bodyPr/>
          <a:lstStyle/>
          <a:p>
            <a:r>
              <a:rPr lang="en-US" sz="2400"/>
              <a:t>We wanted to see how many people would pick up a recyclable  at different locations and see if the environment (Valley Square, Montgomery Mall and Meyer Way Park) had any affect on the number of people who picked up the recyclable. We also tested to see if the type of recyclable (water bottle and can) had any affect on whether people were more inclined to pick up the litter.</a:t>
            </a:r>
          </a:p>
        </p:txBody>
      </p:sp>
      <p:pic>
        <p:nvPicPr>
          <p:cNvPr id="14339" name="Picture 2" descr="http://ts2.mm.bing.net/images/thumbnail.aspx?q=324842553641&amp;id=16a737c5f635b0eee27db2ab15b17ed3&amp;index=ch1"/>
          <p:cNvPicPr>
            <a:picLocks noChangeAspect="1" noChangeArrowheads="1"/>
          </p:cNvPicPr>
          <p:nvPr/>
        </p:nvPicPr>
        <p:blipFill>
          <a:blip r:embed="rId2"/>
          <a:srcRect/>
          <a:stretch>
            <a:fillRect/>
          </a:stretch>
        </p:blipFill>
        <p:spPr bwMode="auto">
          <a:xfrm>
            <a:off x="6324600" y="0"/>
            <a:ext cx="2476500" cy="1651000"/>
          </a:xfrm>
          <a:prstGeom prst="rect">
            <a:avLst/>
          </a:prstGeom>
          <a:noFill/>
          <a:ln w="9525">
            <a:noFill/>
            <a:miter lim="800000"/>
            <a:headEnd/>
            <a:tailEnd/>
          </a:ln>
        </p:spPr>
      </p:pic>
      <p:pic>
        <p:nvPicPr>
          <p:cNvPr id="14340" name="Picture 4" descr="http://ts1.mm.bing.net/images/thumbnail.aspx?q=402174065676&amp;id=b02853251df6d20e2d716aab979589e3&amp;index=ch1"/>
          <p:cNvPicPr>
            <a:picLocks noChangeAspect="1" noChangeArrowheads="1"/>
          </p:cNvPicPr>
          <p:nvPr/>
        </p:nvPicPr>
        <p:blipFill>
          <a:blip r:embed="rId3"/>
          <a:srcRect/>
          <a:stretch>
            <a:fillRect/>
          </a:stretch>
        </p:blipFill>
        <p:spPr bwMode="auto">
          <a:xfrm>
            <a:off x="685800" y="5286375"/>
            <a:ext cx="1905000" cy="1428750"/>
          </a:xfrm>
          <a:prstGeom prst="rect">
            <a:avLst/>
          </a:prstGeom>
          <a:noFill/>
          <a:ln w="9525">
            <a:noFill/>
            <a:miter lim="800000"/>
            <a:headEnd/>
            <a:tailEnd/>
          </a:ln>
        </p:spPr>
      </p:pic>
      <p:pic>
        <p:nvPicPr>
          <p:cNvPr id="14341" name="Picture 6" descr="http://ts2.mm.bing.net/images/thumbnail.aspx?q=326641263569&amp;id=9b2b5226eb4267744de0fe458e25df79&amp;index=ch1"/>
          <p:cNvPicPr>
            <a:picLocks noChangeAspect="1" noChangeArrowheads="1"/>
          </p:cNvPicPr>
          <p:nvPr/>
        </p:nvPicPr>
        <p:blipFill>
          <a:blip r:embed="rId4"/>
          <a:srcRect/>
          <a:stretch>
            <a:fillRect/>
          </a:stretch>
        </p:blipFill>
        <p:spPr bwMode="auto">
          <a:xfrm>
            <a:off x="4495800" y="4714875"/>
            <a:ext cx="2857500"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lIns="0" rIns="0" bIns="0" anchor="b"/>
          <a:lstStyle/>
          <a:p>
            <a:r>
              <a:rPr lang="en-US"/>
              <a:t>Park- Bottle</a:t>
            </a:r>
          </a:p>
        </p:txBody>
      </p:sp>
      <p:pic>
        <p:nvPicPr>
          <p:cNvPr id="32770" name="Picture 3"/>
          <p:cNvPicPr>
            <a:picLocks noChangeAspect="1" noChangeArrowheads="1"/>
          </p:cNvPicPr>
          <p:nvPr/>
        </p:nvPicPr>
        <p:blipFill>
          <a:blip r:embed="rId2"/>
          <a:srcRect/>
          <a:stretch>
            <a:fillRect/>
          </a:stretch>
        </p:blipFill>
        <p:spPr bwMode="auto">
          <a:xfrm>
            <a:off x="609600" y="2438400"/>
            <a:ext cx="2514600" cy="1755775"/>
          </a:xfrm>
          <a:prstGeom prst="rect">
            <a:avLst/>
          </a:prstGeom>
          <a:noFill/>
          <a:ln w="9525">
            <a:noFill/>
            <a:miter lim="800000"/>
            <a:headEnd/>
            <a:tailEnd/>
          </a:ln>
        </p:spPr>
      </p:pic>
      <p:pic>
        <p:nvPicPr>
          <p:cNvPr id="32771" name="Content Placeholder 4"/>
          <p:cNvPicPr>
            <a:picLocks noGrp="1"/>
          </p:cNvPicPr>
          <p:nvPr>
            <p:ph idx="4294967295"/>
          </p:nvPr>
        </p:nvPicPr>
        <p:blipFill>
          <a:blip r:embed="rId3"/>
          <a:srcRect/>
          <a:stretch>
            <a:fillRect/>
          </a:stretch>
        </p:blipFill>
        <p:spPr>
          <a:xfrm>
            <a:off x="3657600" y="2133600"/>
            <a:ext cx="5029200" cy="3810000"/>
          </a:xfrm>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p:txBody>
          <a:bodyPr lIns="0" rIns="0" bIns="0" anchor="b"/>
          <a:lstStyle/>
          <a:p>
            <a:r>
              <a:rPr lang="en-US"/>
              <a:t>CHECK</a:t>
            </a:r>
          </a:p>
        </p:txBody>
      </p:sp>
      <p:sp>
        <p:nvSpPr>
          <p:cNvPr id="33794" name="Text Placeholder 3"/>
          <p:cNvSpPr>
            <a:spLocks noGrp="1"/>
          </p:cNvSpPr>
          <p:nvPr>
            <p:ph type="body" idx="4294967295"/>
          </p:nvPr>
        </p:nvSpPr>
        <p:spPr>
          <a:xfrm>
            <a:off x="838200" y="20574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33795"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33796" name="Content Placeholder 4"/>
          <p:cNvSpPr>
            <a:spLocks noGrp="1"/>
          </p:cNvSpPr>
          <p:nvPr>
            <p:ph sz="quarter" idx="4294967295"/>
          </p:nvPr>
        </p:nvSpPr>
        <p:spPr>
          <a:xfrm>
            <a:off x="838200" y="2459038"/>
            <a:ext cx="3929063" cy="3636962"/>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33797" name="Content Placeholder 6"/>
          <p:cNvSpPr>
            <a:spLocks noGrp="1"/>
          </p:cNvSpPr>
          <p:nvPr>
            <p:ph sz="quarter" idx="4294967295"/>
          </p:nvPr>
        </p:nvSpPr>
        <p:spPr>
          <a:xfrm>
            <a:off x="4916488" y="2459038"/>
            <a:ext cx="3929062" cy="3636962"/>
          </a:xfrm>
        </p:spPr>
        <p:txBody>
          <a:bodyPr tIns="0"/>
          <a:lstStyle/>
          <a:p>
            <a:r>
              <a:rPr lang="en-US" sz="2600"/>
              <a:t>1. Chart Shows</a:t>
            </a:r>
          </a:p>
          <a:p>
            <a:r>
              <a:rPr lang="en-US" sz="2600"/>
              <a:t>2. Assumed</a:t>
            </a:r>
          </a:p>
          <a:p>
            <a:r>
              <a:rPr lang="en-US" sz="2600"/>
              <a:t>3. All expected values greater than 5</a:t>
            </a:r>
          </a:p>
        </p:txBody>
      </p:sp>
      <p:sp>
        <p:nvSpPr>
          <p:cNvPr id="33798" name="TextBox 7"/>
          <p:cNvSpPr txBox="1">
            <a:spLocks noChangeArrowheads="1"/>
          </p:cNvSpPr>
          <p:nvPr/>
        </p:nvSpPr>
        <p:spPr bwMode="auto">
          <a:xfrm>
            <a:off x="1066800" y="51054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Indepndence </a:t>
            </a:r>
          </a:p>
        </p:txBody>
      </p:sp>
      <p:sp>
        <p:nvSpPr>
          <p:cNvPr id="33800" name="Text Box 8"/>
          <p:cNvSpPr txBox="1">
            <a:spLocks noChangeArrowheads="1"/>
          </p:cNvSpPr>
          <p:nvPr/>
        </p:nvSpPr>
        <p:spPr bwMode="auto">
          <a:xfrm>
            <a:off x="914400" y="5791200"/>
            <a:ext cx="7848600" cy="779463"/>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Independence</a:t>
            </a:r>
          </a:p>
        </p:txBody>
      </p:sp>
      <p:pic>
        <p:nvPicPr>
          <p:cNvPr id="34819" name="Picture 2"/>
          <p:cNvPicPr>
            <a:picLocks noChangeAspect="1" noChangeArrowheads="1"/>
          </p:cNvPicPr>
          <p:nvPr/>
        </p:nvPicPr>
        <p:blipFill>
          <a:blip r:embed="rId3"/>
          <a:srcRect/>
          <a:stretch>
            <a:fillRect/>
          </a:stretch>
        </p:blipFill>
        <p:spPr bwMode="auto">
          <a:xfrm>
            <a:off x="6096000" y="609600"/>
            <a:ext cx="2849563" cy="5029200"/>
          </a:xfrm>
          <a:prstGeom prst="rect">
            <a:avLst/>
          </a:prstGeom>
          <a:noFill/>
          <a:ln w="9525">
            <a:noFill/>
            <a:miter lim="800000"/>
            <a:headEnd/>
            <a:tailEnd/>
          </a:ln>
        </p:spPr>
      </p:pic>
      <p:graphicFrame>
        <p:nvGraphicFramePr>
          <p:cNvPr id="34822" name="Object 6"/>
          <p:cNvGraphicFramePr>
            <a:graphicFrameLocks noChangeAspect="1"/>
          </p:cNvGraphicFramePr>
          <p:nvPr/>
        </p:nvGraphicFramePr>
        <p:xfrm>
          <a:off x="609600" y="1905000"/>
          <a:ext cx="3108325" cy="1066800"/>
        </p:xfrm>
        <a:graphic>
          <a:graphicData uri="http://schemas.openxmlformats.org/presentationml/2006/ole">
            <p:oleObj spid="_x0000_s34822" name="Equation" r:id="rId4" imgW="1295280" imgH="444240" progId="Equation.3">
              <p:embed/>
            </p:oleObj>
          </a:graphicData>
        </a:graphic>
      </p:graphicFrame>
      <p:sp>
        <p:nvSpPr>
          <p:cNvPr id="34823" name="Rectangle 7"/>
          <p:cNvSpPr>
            <a:spLocks noChangeArrowheads="1"/>
          </p:cNvSpPr>
          <p:nvPr/>
        </p:nvSpPr>
        <p:spPr bwMode="auto">
          <a:xfrm>
            <a:off x="304800" y="3124200"/>
            <a:ext cx="4572000" cy="641350"/>
          </a:xfrm>
          <a:prstGeom prst="rect">
            <a:avLst/>
          </a:prstGeom>
          <a:noFill/>
          <a:ln w="9525">
            <a:noFill/>
            <a:miter lim="800000"/>
            <a:headEnd/>
            <a:tailEnd/>
          </a:ln>
          <a:effectLst/>
        </p:spPr>
        <p:txBody>
          <a:bodyPr>
            <a:spAutoFit/>
          </a:bodyPr>
          <a:lstStyle/>
          <a:p>
            <a:r>
              <a:rPr lang="en-US" u="sng">
                <a:solidFill>
                  <a:srgbClr val="000000"/>
                </a:solidFill>
              </a:rPr>
              <a:t>(26-26.7)²</a:t>
            </a:r>
            <a:r>
              <a:rPr lang="en-US">
                <a:solidFill>
                  <a:srgbClr val="000000"/>
                </a:solidFill>
              </a:rPr>
              <a:t>+ </a:t>
            </a:r>
            <a:r>
              <a:rPr lang="en-US" u="sng">
                <a:solidFill>
                  <a:srgbClr val="000000"/>
                </a:solidFill>
              </a:rPr>
              <a:t>(19-18.3)²</a:t>
            </a:r>
            <a:r>
              <a:rPr lang="en-US">
                <a:solidFill>
                  <a:srgbClr val="000000"/>
                </a:solidFill>
              </a:rPr>
              <a:t>+…=.09205</a:t>
            </a:r>
          </a:p>
          <a:p>
            <a:r>
              <a:rPr lang="en-US"/>
              <a:t>     </a:t>
            </a:r>
            <a:r>
              <a:rPr lang="en-US">
                <a:solidFill>
                  <a:srgbClr val="000000"/>
                </a:solidFill>
              </a:rPr>
              <a:t>26.7          18.3</a:t>
            </a:r>
          </a:p>
        </p:txBody>
      </p:sp>
      <p:sp>
        <p:nvSpPr>
          <p:cNvPr id="34824" name="TextBox 9"/>
          <p:cNvSpPr txBox="1">
            <a:spLocks noChangeArrowheads="1"/>
          </p:cNvSpPr>
          <p:nvPr/>
        </p:nvSpPr>
        <p:spPr bwMode="auto">
          <a:xfrm>
            <a:off x="457200" y="38862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P(sdf&lt;.09205|DF=1)=.76</a:t>
            </a:r>
          </a:p>
        </p:txBody>
      </p:sp>
      <p:pic>
        <p:nvPicPr>
          <p:cNvPr id="34825" name="Picture 3"/>
          <p:cNvPicPr>
            <a:picLocks noChangeAspect="1" noChangeArrowheads="1"/>
          </p:cNvPicPr>
          <p:nvPr/>
        </p:nvPicPr>
        <p:blipFill>
          <a:blip r:embed="rId5"/>
          <a:srcRect t="17390" r="86111"/>
          <a:stretch>
            <a:fillRect/>
          </a:stretch>
        </p:blipFill>
        <p:spPr bwMode="auto">
          <a:xfrm>
            <a:off x="762000" y="3886200"/>
            <a:ext cx="241300" cy="457200"/>
          </a:xfrm>
          <a:prstGeom prst="rect">
            <a:avLst/>
          </a:prstGeom>
          <a:noFill/>
          <a:ln w="9525">
            <a:noFill/>
            <a:miter lim="800000"/>
            <a:headEnd/>
            <a:tailEnd/>
          </a:ln>
        </p:spPr>
      </p:pic>
      <p:sp>
        <p:nvSpPr>
          <p:cNvPr id="34826" name="Text Box 10"/>
          <p:cNvSpPr txBox="1">
            <a:spLocks noChangeArrowheads="1"/>
          </p:cNvSpPr>
          <p:nvPr/>
        </p:nvSpPr>
        <p:spPr bwMode="auto">
          <a:xfrm>
            <a:off x="457200" y="4648200"/>
            <a:ext cx="5181600" cy="1603375"/>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.76&gt; alpha=.05</a:t>
            </a:r>
          </a:p>
          <a:p>
            <a:pPr>
              <a:spcBef>
                <a:spcPct val="50000"/>
              </a:spcBef>
              <a:buFontTx/>
              <a:buChar char="•"/>
            </a:pPr>
            <a:r>
              <a:rPr lang="en-US"/>
              <a:t>We have sufficient evidence that there is no association between gender and picking up a recyclable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idx="4294967295"/>
          </p:nvPr>
        </p:nvSpPr>
        <p:spPr/>
        <p:txBody>
          <a:bodyPr lIns="0" rIns="0" bIns="0" anchor="b"/>
          <a:lstStyle/>
          <a:p>
            <a:r>
              <a:rPr lang="en-US"/>
              <a:t>Park- Can</a:t>
            </a:r>
          </a:p>
        </p:txBody>
      </p:sp>
      <p:pic>
        <p:nvPicPr>
          <p:cNvPr id="35842" name="Picture 3"/>
          <p:cNvPicPr>
            <a:picLocks noChangeAspect="1" noChangeArrowheads="1"/>
          </p:cNvPicPr>
          <p:nvPr/>
        </p:nvPicPr>
        <p:blipFill>
          <a:blip r:embed="rId2"/>
          <a:srcRect/>
          <a:stretch>
            <a:fillRect/>
          </a:stretch>
        </p:blipFill>
        <p:spPr bwMode="auto">
          <a:xfrm>
            <a:off x="533400" y="2514600"/>
            <a:ext cx="2438400" cy="1701800"/>
          </a:xfrm>
          <a:prstGeom prst="rect">
            <a:avLst/>
          </a:prstGeom>
          <a:noFill/>
          <a:ln w="9525">
            <a:noFill/>
            <a:miter lim="800000"/>
            <a:headEnd/>
            <a:tailEnd/>
          </a:ln>
        </p:spPr>
      </p:pic>
      <p:pic>
        <p:nvPicPr>
          <p:cNvPr id="35843" name="Content Placeholder 4"/>
          <p:cNvPicPr>
            <a:picLocks noGrp="1"/>
          </p:cNvPicPr>
          <p:nvPr>
            <p:ph idx="4294967295"/>
          </p:nvPr>
        </p:nvPicPr>
        <p:blipFill>
          <a:blip r:embed="rId3"/>
          <a:srcRect/>
          <a:stretch>
            <a:fillRect/>
          </a:stretch>
        </p:blipFill>
        <p:spPr>
          <a:xfrm>
            <a:off x="4114800" y="2133600"/>
            <a:ext cx="4740275" cy="3581400"/>
          </a:xfrm>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lIns="0" rIns="0" bIns="0" anchor="b"/>
          <a:lstStyle/>
          <a:p>
            <a:r>
              <a:rPr lang="en-US"/>
              <a:t>CHECK</a:t>
            </a:r>
          </a:p>
        </p:txBody>
      </p:sp>
      <p:sp>
        <p:nvSpPr>
          <p:cNvPr id="36866" name="Text Placeholder 3"/>
          <p:cNvSpPr>
            <a:spLocks noGrp="1"/>
          </p:cNvSpPr>
          <p:nvPr>
            <p:ph type="body" idx="4294967295"/>
          </p:nvPr>
        </p:nvSpPr>
        <p:spPr>
          <a:xfrm>
            <a:off x="838200" y="18288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36867" name="Text Placeholder 5"/>
          <p:cNvSpPr>
            <a:spLocks noGrp="1"/>
          </p:cNvSpPr>
          <p:nvPr>
            <p:ph type="body" sz="half" idx="4294967295"/>
          </p:nvPr>
        </p:nvSpPr>
        <p:spPr>
          <a:xfrm>
            <a:off x="4876800" y="18288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36868" name="Content Placeholder 4"/>
          <p:cNvSpPr>
            <a:spLocks noGrp="1"/>
          </p:cNvSpPr>
          <p:nvPr>
            <p:ph sz="quarter" idx="4294967295"/>
          </p:nvPr>
        </p:nvSpPr>
        <p:spPr>
          <a:xfrm>
            <a:off x="838200" y="2438400"/>
            <a:ext cx="3929063" cy="3636963"/>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36869" name="Content Placeholder 6"/>
          <p:cNvSpPr>
            <a:spLocks noGrp="1"/>
          </p:cNvSpPr>
          <p:nvPr>
            <p:ph sz="quarter" idx="4294967295"/>
          </p:nvPr>
        </p:nvSpPr>
        <p:spPr>
          <a:xfrm>
            <a:off x="4953000" y="2438400"/>
            <a:ext cx="3929063" cy="3636963"/>
          </a:xfrm>
        </p:spPr>
        <p:txBody>
          <a:bodyPr tIns="0"/>
          <a:lstStyle/>
          <a:p>
            <a:r>
              <a:rPr lang="en-US" sz="2600"/>
              <a:t>1. Chart Shows</a:t>
            </a:r>
          </a:p>
          <a:p>
            <a:r>
              <a:rPr lang="en-US" sz="2600"/>
              <a:t>2. Assumed</a:t>
            </a:r>
          </a:p>
          <a:p>
            <a:r>
              <a:rPr lang="en-US" sz="2600"/>
              <a:t>3. All expected values greater than 5</a:t>
            </a:r>
          </a:p>
        </p:txBody>
      </p:sp>
      <p:sp>
        <p:nvSpPr>
          <p:cNvPr id="36870" name="TextBox 7"/>
          <p:cNvSpPr txBox="1">
            <a:spLocks noChangeArrowheads="1"/>
          </p:cNvSpPr>
          <p:nvPr/>
        </p:nvSpPr>
        <p:spPr bwMode="auto">
          <a:xfrm>
            <a:off x="609600" y="51054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36872" name="Text Box 8"/>
          <p:cNvSpPr txBox="1">
            <a:spLocks noChangeArrowheads="1"/>
          </p:cNvSpPr>
          <p:nvPr/>
        </p:nvSpPr>
        <p:spPr bwMode="auto">
          <a:xfrm>
            <a:off x="533400" y="5803900"/>
            <a:ext cx="8077200" cy="779463"/>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Independence</a:t>
            </a:r>
          </a:p>
        </p:txBody>
      </p:sp>
      <p:sp>
        <p:nvSpPr>
          <p:cNvPr id="37890" name="Content Placeholder 2"/>
          <p:cNvSpPr>
            <a:spLocks noGrp="1"/>
          </p:cNvSpPr>
          <p:nvPr>
            <p:ph idx="4294967295"/>
          </p:nvPr>
        </p:nvSpPr>
        <p:spPr/>
        <p:txBody>
          <a:bodyPr/>
          <a:lstStyle/>
          <a:p>
            <a:endParaRPr lang="en-US"/>
          </a:p>
        </p:txBody>
      </p:sp>
      <p:pic>
        <p:nvPicPr>
          <p:cNvPr id="37891" name="Picture 3"/>
          <p:cNvPicPr>
            <a:picLocks noChangeAspect="1" noChangeArrowheads="1"/>
          </p:cNvPicPr>
          <p:nvPr/>
        </p:nvPicPr>
        <p:blipFill>
          <a:blip r:embed="rId3"/>
          <a:srcRect/>
          <a:stretch>
            <a:fillRect/>
          </a:stretch>
        </p:blipFill>
        <p:spPr bwMode="auto">
          <a:xfrm>
            <a:off x="6248400" y="381000"/>
            <a:ext cx="2676525" cy="4724400"/>
          </a:xfrm>
          <a:prstGeom prst="rect">
            <a:avLst/>
          </a:prstGeom>
          <a:noFill/>
          <a:ln w="9525">
            <a:noFill/>
            <a:miter lim="800000"/>
            <a:headEnd/>
            <a:tailEnd/>
          </a:ln>
        </p:spPr>
      </p:pic>
      <p:graphicFrame>
        <p:nvGraphicFramePr>
          <p:cNvPr id="37893" name="Object 5"/>
          <p:cNvGraphicFramePr>
            <a:graphicFrameLocks noChangeAspect="1"/>
          </p:cNvGraphicFramePr>
          <p:nvPr/>
        </p:nvGraphicFramePr>
        <p:xfrm>
          <a:off x="609600" y="1905000"/>
          <a:ext cx="3108325" cy="1066800"/>
        </p:xfrm>
        <a:graphic>
          <a:graphicData uri="http://schemas.openxmlformats.org/presentationml/2006/ole">
            <p:oleObj spid="_x0000_s37893" name="Equation" r:id="rId4" imgW="1295280" imgH="444240" progId="Equation.3">
              <p:embed/>
            </p:oleObj>
          </a:graphicData>
        </a:graphic>
      </p:graphicFrame>
      <p:sp>
        <p:nvSpPr>
          <p:cNvPr id="37897" name="Rectangle 9"/>
          <p:cNvSpPr>
            <a:spLocks noChangeArrowheads="1"/>
          </p:cNvSpPr>
          <p:nvPr/>
        </p:nvSpPr>
        <p:spPr bwMode="auto">
          <a:xfrm>
            <a:off x="533400" y="2971800"/>
            <a:ext cx="4572000" cy="641350"/>
          </a:xfrm>
          <a:prstGeom prst="rect">
            <a:avLst/>
          </a:prstGeom>
          <a:noFill/>
          <a:ln w="9525">
            <a:noFill/>
            <a:miter lim="800000"/>
            <a:headEnd/>
            <a:tailEnd/>
          </a:ln>
          <a:effectLst/>
        </p:spPr>
        <p:txBody>
          <a:bodyPr>
            <a:spAutoFit/>
          </a:bodyPr>
          <a:lstStyle/>
          <a:p>
            <a:r>
              <a:rPr lang="en-US" u="sng">
                <a:solidFill>
                  <a:srgbClr val="000000"/>
                </a:solidFill>
              </a:rPr>
              <a:t>(31-28.3)²</a:t>
            </a:r>
            <a:r>
              <a:rPr lang="en-US">
                <a:solidFill>
                  <a:srgbClr val="000000"/>
                </a:solidFill>
              </a:rPr>
              <a:t>+ </a:t>
            </a:r>
            <a:r>
              <a:rPr lang="en-US" u="sng">
                <a:solidFill>
                  <a:srgbClr val="000000"/>
                </a:solidFill>
              </a:rPr>
              <a:t>(12-14.7)²</a:t>
            </a:r>
            <a:r>
              <a:rPr lang="en-US">
                <a:solidFill>
                  <a:srgbClr val="000000"/>
                </a:solidFill>
              </a:rPr>
              <a:t>+…=1.493</a:t>
            </a:r>
          </a:p>
          <a:p>
            <a:r>
              <a:rPr lang="en-US"/>
              <a:t>     </a:t>
            </a:r>
            <a:r>
              <a:rPr lang="en-US">
                <a:solidFill>
                  <a:srgbClr val="000000"/>
                </a:solidFill>
              </a:rPr>
              <a:t>28.3          14.7</a:t>
            </a:r>
          </a:p>
        </p:txBody>
      </p:sp>
      <p:sp>
        <p:nvSpPr>
          <p:cNvPr id="37898" name="TextBox 9"/>
          <p:cNvSpPr txBox="1">
            <a:spLocks noChangeArrowheads="1"/>
          </p:cNvSpPr>
          <p:nvPr/>
        </p:nvSpPr>
        <p:spPr bwMode="auto">
          <a:xfrm>
            <a:off x="457200" y="38862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P(sdf&gt;1.493|DF=1)=.22</a:t>
            </a:r>
          </a:p>
        </p:txBody>
      </p:sp>
      <p:pic>
        <p:nvPicPr>
          <p:cNvPr id="37899" name="Picture 3"/>
          <p:cNvPicPr>
            <a:picLocks noChangeAspect="1" noChangeArrowheads="1"/>
          </p:cNvPicPr>
          <p:nvPr/>
        </p:nvPicPr>
        <p:blipFill>
          <a:blip r:embed="rId5"/>
          <a:srcRect t="17390" r="86111"/>
          <a:stretch>
            <a:fillRect/>
          </a:stretch>
        </p:blipFill>
        <p:spPr bwMode="auto">
          <a:xfrm>
            <a:off x="762000" y="3886200"/>
            <a:ext cx="241300" cy="457200"/>
          </a:xfrm>
          <a:prstGeom prst="rect">
            <a:avLst/>
          </a:prstGeom>
          <a:noFill/>
          <a:ln w="9525">
            <a:noFill/>
            <a:miter lim="800000"/>
            <a:headEnd/>
            <a:tailEnd/>
          </a:ln>
        </p:spPr>
      </p:pic>
      <p:sp>
        <p:nvSpPr>
          <p:cNvPr id="37900" name="Text Box 12"/>
          <p:cNvSpPr txBox="1">
            <a:spLocks noChangeArrowheads="1"/>
          </p:cNvSpPr>
          <p:nvPr/>
        </p:nvSpPr>
        <p:spPr bwMode="auto">
          <a:xfrm>
            <a:off x="381000" y="5105400"/>
            <a:ext cx="7772400" cy="1054100"/>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.22&gt;alpha=.05</a:t>
            </a:r>
          </a:p>
          <a:p>
            <a:pPr>
              <a:spcBef>
                <a:spcPct val="50000"/>
              </a:spcBef>
              <a:buFontTx/>
              <a:buChar char="•"/>
            </a:pPr>
            <a:r>
              <a:rPr lang="en-US"/>
              <a:t>We have sufficient evidence that there is no association between gender and picking up a recyclable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p:txBody>
          <a:bodyPr lIns="0" rIns="0" bIns="0" anchor="b"/>
          <a:lstStyle/>
          <a:p>
            <a:r>
              <a:rPr lang="en-US"/>
              <a:t>Sex Vs. Pick-up</a:t>
            </a:r>
          </a:p>
        </p:txBody>
      </p:sp>
      <p:sp>
        <p:nvSpPr>
          <p:cNvPr id="45058" name="Content Placeholder 2"/>
          <p:cNvSpPr>
            <a:spLocks noGrp="1"/>
          </p:cNvSpPr>
          <p:nvPr>
            <p:ph idx="4294967295"/>
          </p:nvPr>
        </p:nvSpPr>
        <p:spPr/>
        <p:txBody>
          <a:bodyPr/>
          <a:lstStyle/>
          <a:p>
            <a:endParaRPr lang="en-US"/>
          </a:p>
        </p:txBody>
      </p:sp>
      <p:pic>
        <p:nvPicPr>
          <p:cNvPr id="45059" name="Picture 3"/>
          <p:cNvPicPr>
            <a:picLocks noChangeAspect="1" noChangeArrowheads="1"/>
          </p:cNvPicPr>
          <p:nvPr/>
        </p:nvPicPr>
        <p:blipFill>
          <a:blip r:embed="rId2"/>
          <a:srcRect/>
          <a:stretch>
            <a:fillRect/>
          </a:stretch>
        </p:blipFill>
        <p:spPr bwMode="auto">
          <a:xfrm>
            <a:off x="533400" y="2514600"/>
            <a:ext cx="3124200" cy="1703388"/>
          </a:xfrm>
          <a:prstGeom prst="rect">
            <a:avLst/>
          </a:prstGeom>
          <a:noFill/>
          <a:ln w="9525">
            <a:noFill/>
            <a:miter lim="800000"/>
            <a:headEnd/>
            <a:tailEnd/>
          </a:ln>
        </p:spPr>
      </p:pic>
      <p:pic>
        <p:nvPicPr>
          <p:cNvPr id="45060" name="Picture 4"/>
          <p:cNvPicPr>
            <a:picLocks noChangeAspect="1" noChangeArrowheads="1"/>
          </p:cNvPicPr>
          <p:nvPr/>
        </p:nvPicPr>
        <p:blipFill>
          <a:blip r:embed="rId3"/>
          <a:srcRect/>
          <a:stretch>
            <a:fillRect/>
          </a:stretch>
        </p:blipFill>
        <p:spPr bwMode="auto">
          <a:xfrm>
            <a:off x="4114800" y="2286000"/>
            <a:ext cx="4343400" cy="354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idx="4294967295"/>
          </p:nvPr>
        </p:nvSpPr>
        <p:spPr/>
        <p:txBody>
          <a:bodyPr lIns="0" rIns="0" bIns="0" anchor="b"/>
          <a:lstStyle/>
          <a:p>
            <a:r>
              <a:rPr lang="en-US"/>
              <a:t>CHECK</a:t>
            </a:r>
          </a:p>
        </p:txBody>
      </p:sp>
      <p:sp>
        <p:nvSpPr>
          <p:cNvPr id="46082"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46083" name="Text Placeholder 5"/>
          <p:cNvSpPr>
            <a:spLocks noGrp="1"/>
          </p:cNvSpPr>
          <p:nvPr>
            <p:ph type="body" sz="half" idx="4294967295"/>
          </p:nvPr>
        </p:nvSpPr>
        <p:spPr>
          <a:xfrm>
            <a:off x="4913313" y="2057400"/>
            <a:ext cx="3932237"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46084" name="Content Placeholder 4"/>
          <p:cNvSpPr>
            <a:spLocks noGrp="1"/>
          </p:cNvSpPr>
          <p:nvPr>
            <p:ph sz="quarter" idx="4294967295"/>
          </p:nvPr>
        </p:nvSpPr>
        <p:spPr>
          <a:xfrm>
            <a:off x="838200" y="2438400"/>
            <a:ext cx="3929063" cy="3636963"/>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46085" name="Content Placeholder 6"/>
          <p:cNvSpPr>
            <a:spLocks noGrp="1"/>
          </p:cNvSpPr>
          <p:nvPr>
            <p:ph sz="quarter" idx="4294967295"/>
          </p:nvPr>
        </p:nvSpPr>
        <p:spPr>
          <a:xfrm>
            <a:off x="4953000" y="2514600"/>
            <a:ext cx="3929063" cy="3636963"/>
          </a:xfrm>
        </p:spPr>
        <p:txBody>
          <a:bodyPr tIns="0"/>
          <a:lstStyle/>
          <a:p>
            <a:r>
              <a:rPr lang="en-US" sz="2600"/>
              <a:t>1. Chart Shows</a:t>
            </a:r>
          </a:p>
          <a:p>
            <a:r>
              <a:rPr lang="en-US" sz="2600"/>
              <a:t>2. Assumed</a:t>
            </a:r>
          </a:p>
          <a:p>
            <a:r>
              <a:rPr lang="en-US" sz="2600"/>
              <a:t>3. All expected values greater than 5</a:t>
            </a:r>
          </a:p>
        </p:txBody>
      </p:sp>
      <p:sp>
        <p:nvSpPr>
          <p:cNvPr id="46086" name="TextBox 7"/>
          <p:cNvSpPr txBox="1">
            <a:spLocks noChangeArrowheads="1"/>
          </p:cNvSpPr>
          <p:nvPr/>
        </p:nvSpPr>
        <p:spPr bwMode="auto">
          <a:xfrm>
            <a:off x="762000" y="492125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46088" name="Text Box 8"/>
          <p:cNvSpPr txBox="1">
            <a:spLocks noChangeArrowheads="1"/>
          </p:cNvSpPr>
          <p:nvPr/>
        </p:nvSpPr>
        <p:spPr bwMode="auto">
          <a:xfrm>
            <a:off x="762000" y="5621338"/>
            <a:ext cx="7924800" cy="779462"/>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Independence</a:t>
            </a:r>
          </a:p>
        </p:txBody>
      </p:sp>
      <p:pic>
        <p:nvPicPr>
          <p:cNvPr id="47107" name="Picture 3"/>
          <p:cNvPicPr>
            <a:picLocks noChangeAspect="1" noChangeArrowheads="1"/>
          </p:cNvPicPr>
          <p:nvPr/>
        </p:nvPicPr>
        <p:blipFill>
          <a:blip r:embed="rId3"/>
          <a:srcRect/>
          <a:stretch>
            <a:fillRect/>
          </a:stretch>
        </p:blipFill>
        <p:spPr bwMode="auto">
          <a:xfrm>
            <a:off x="5638800" y="838200"/>
            <a:ext cx="3505200" cy="3676650"/>
          </a:xfrm>
          <a:prstGeom prst="rect">
            <a:avLst/>
          </a:prstGeom>
          <a:noFill/>
          <a:ln w="9525">
            <a:noFill/>
            <a:miter lim="800000"/>
            <a:headEnd/>
            <a:tailEnd/>
          </a:ln>
        </p:spPr>
      </p:pic>
      <p:graphicFrame>
        <p:nvGraphicFramePr>
          <p:cNvPr id="47110" name="Object 6"/>
          <p:cNvGraphicFramePr>
            <a:graphicFrameLocks noChangeAspect="1"/>
          </p:cNvGraphicFramePr>
          <p:nvPr/>
        </p:nvGraphicFramePr>
        <p:xfrm>
          <a:off x="609600" y="1905000"/>
          <a:ext cx="3108325" cy="1066800"/>
        </p:xfrm>
        <a:graphic>
          <a:graphicData uri="http://schemas.openxmlformats.org/presentationml/2006/ole">
            <p:oleObj spid="_x0000_s47110" name="Equation" r:id="rId4" imgW="1295280" imgH="444240" progId="Equation.3">
              <p:embed/>
            </p:oleObj>
          </a:graphicData>
        </a:graphic>
      </p:graphicFrame>
      <p:sp>
        <p:nvSpPr>
          <p:cNvPr id="47111" name="Rectangle 7"/>
          <p:cNvSpPr>
            <a:spLocks noChangeArrowheads="1"/>
          </p:cNvSpPr>
          <p:nvPr/>
        </p:nvSpPr>
        <p:spPr bwMode="auto">
          <a:xfrm>
            <a:off x="533400" y="2971800"/>
            <a:ext cx="4572000" cy="641350"/>
          </a:xfrm>
          <a:prstGeom prst="rect">
            <a:avLst/>
          </a:prstGeom>
          <a:noFill/>
          <a:ln w="9525">
            <a:noFill/>
            <a:miter lim="800000"/>
            <a:headEnd/>
            <a:tailEnd/>
          </a:ln>
          <a:effectLst/>
        </p:spPr>
        <p:txBody>
          <a:bodyPr>
            <a:spAutoFit/>
          </a:bodyPr>
          <a:lstStyle/>
          <a:p>
            <a:r>
              <a:rPr lang="en-US" u="sng">
                <a:solidFill>
                  <a:srgbClr val="000000"/>
                </a:solidFill>
              </a:rPr>
              <a:t>(262-272.1)²</a:t>
            </a:r>
            <a:r>
              <a:rPr lang="en-US">
                <a:solidFill>
                  <a:srgbClr val="000000"/>
                </a:solidFill>
              </a:rPr>
              <a:t>+ </a:t>
            </a:r>
            <a:r>
              <a:rPr lang="en-US" u="sng">
                <a:solidFill>
                  <a:srgbClr val="000000"/>
                </a:solidFill>
              </a:rPr>
              <a:t>(245-234.9)²</a:t>
            </a:r>
            <a:r>
              <a:rPr lang="en-US">
                <a:solidFill>
                  <a:srgbClr val="000000"/>
                </a:solidFill>
              </a:rPr>
              <a:t>+…=2.861</a:t>
            </a:r>
          </a:p>
          <a:p>
            <a:r>
              <a:rPr lang="en-US"/>
              <a:t>     </a:t>
            </a:r>
            <a:r>
              <a:rPr lang="en-US">
                <a:solidFill>
                  <a:srgbClr val="000000"/>
                </a:solidFill>
              </a:rPr>
              <a:t>272.1                234.9</a:t>
            </a:r>
          </a:p>
        </p:txBody>
      </p:sp>
      <p:sp>
        <p:nvSpPr>
          <p:cNvPr id="47112" name="TextBox 9"/>
          <p:cNvSpPr txBox="1">
            <a:spLocks noChangeArrowheads="1"/>
          </p:cNvSpPr>
          <p:nvPr/>
        </p:nvSpPr>
        <p:spPr bwMode="auto">
          <a:xfrm>
            <a:off x="762000" y="36576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P(sdf&gt;2.861|DF=1)=.091</a:t>
            </a:r>
          </a:p>
        </p:txBody>
      </p:sp>
      <p:pic>
        <p:nvPicPr>
          <p:cNvPr id="47113" name="Picture 3"/>
          <p:cNvPicPr>
            <a:picLocks noChangeAspect="1" noChangeArrowheads="1"/>
          </p:cNvPicPr>
          <p:nvPr/>
        </p:nvPicPr>
        <p:blipFill>
          <a:blip r:embed="rId5"/>
          <a:srcRect t="17390" r="86111"/>
          <a:stretch>
            <a:fillRect/>
          </a:stretch>
        </p:blipFill>
        <p:spPr bwMode="auto">
          <a:xfrm>
            <a:off x="1066800" y="3657600"/>
            <a:ext cx="241300" cy="457200"/>
          </a:xfrm>
          <a:prstGeom prst="rect">
            <a:avLst/>
          </a:prstGeom>
          <a:noFill/>
          <a:ln w="9525">
            <a:noFill/>
            <a:miter lim="800000"/>
            <a:headEnd/>
            <a:tailEnd/>
          </a:ln>
        </p:spPr>
      </p:pic>
      <p:sp>
        <p:nvSpPr>
          <p:cNvPr id="47115" name="Text Box 11"/>
          <p:cNvSpPr txBox="1">
            <a:spLocks noChangeArrowheads="1"/>
          </p:cNvSpPr>
          <p:nvPr/>
        </p:nvSpPr>
        <p:spPr bwMode="auto">
          <a:xfrm>
            <a:off x="457200" y="4724400"/>
            <a:ext cx="6324600" cy="1054100"/>
          </a:xfrm>
          <a:prstGeom prst="rect">
            <a:avLst/>
          </a:prstGeom>
          <a:noFill/>
          <a:ln w="9525">
            <a:noFill/>
            <a:miter lim="800000"/>
            <a:headEnd/>
            <a:tailEnd/>
          </a:ln>
          <a:effectLst/>
        </p:spPr>
        <p:txBody>
          <a:bodyPr>
            <a:spAutoFit/>
          </a:bodyPr>
          <a:lstStyle/>
          <a:p>
            <a:pPr>
              <a:spcBef>
                <a:spcPct val="50000"/>
              </a:spcBef>
              <a:buFontTx/>
              <a:buChar char="•"/>
            </a:pPr>
            <a:r>
              <a:rPr lang="en-US"/>
              <a:t>We fail to rejcect Ho because p-value of .091&gt; alpha=.05</a:t>
            </a:r>
          </a:p>
          <a:p>
            <a:pPr>
              <a:spcBef>
                <a:spcPct val="50000"/>
              </a:spcBef>
              <a:buFontTx/>
              <a:buChar char="•"/>
            </a:pPr>
            <a:r>
              <a:rPr lang="en-US"/>
              <a:t>We have sufficient evidence that there is no association between gender and picking up a recyclable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idx="4294967295"/>
          </p:nvPr>
        </p:nvSpPr>
        <p:spPr/>
        <p:txBody>
          <a:bodyPr lIns="0" rIns="0" bIns="0" anchor="b"/>
          <a:lstStyle/>
          <a:p>
            <a:r>
              <a:rPr lang="en-US"/>
              <a:t>CHECK</a:t>
            </a:r>
          </a:p>
        </p:txBody>
      </p:sp>
      <p:sp>
        <p:nvSpPr>
          <p:cNvPr id="2052"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2053" name="Text Placeholder 5"/>
          <p:cNvSpPr>
            <a:spLocks noGrp="1"/>
          </p:cNvSpPr>
          <p:nvPr>
            <p:ph type="body" sz="half" idx="4294967295"/>
          </p:nvPr>
        </p:nvSpPr>
        <p:spPr>
          <a:xfrm>
            <a:off x="4913313" y="2057400"/>
            <a:ext cx="3932237"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2054" name="Content Placeholder 4"/>
          <p:cNvSpPr>
            <a:spLocks noGrp="1"/>
          </p:cNvSpPr>
          <p:nvPr>
            <p:ph sz="quarter" idx="4294967295"/>
          </p:nvPr>
        </p:nvSpPr>
        <p:spPr>
          <a:xfrm>
            <a:off x="838200" y="2514600"/>
            <a:ext cx="3929063" cy="3636963"/>
          </a:xfrm>
        </p:spPr>
        <p:txBody>
          <a:bodyPr tIns="0"/>
          <a:lstStyle/>
          <a:p>
            <a:r>
              <a:rPr lang="en-US" sz="2600"/>
              <a:t>1. 2 Independent Simple Random Sample</a:t>
            </a:r>
          </a:p>
          <a:p>
            <a:r>
              <a:rPr lang="en-US" sz="2600"/>
              <a:t>2.</a:t>
            </a:r>
          </a:p>
        </p:txBody>
      </p:sp>
      <p:sp>
        <p:nvSpPr>
          <p:cNvPr id="2055" name="Content Placeholder 6"/>
          <p:cNvSpPr>
            <a:spLocks noGrp="1"/>
          </p:cNvSpPr>
          <p:nvPr>
            <p:ph sz="quarter" idx="4294967295"/>
          </p:nvPr>
        </p:nvSpPr>
        <p:spPr>
          <a:xfrm>
            <a:off x="4916488" y="2459038"/>
            <a:ext cx="3929062" cy="3636962"/>
          </a:xfrm>
        </p:spPr>
        <p:txBody>
          <a:bodyPr tIns="0"/>
          <a:lstStyle/>
          <a:p>
            <a:r>
              <a:rPr lang="en-US" sz="2600"/>
              <a:t>1. Assumed</a:t>
            </a:r>
          </a:p>
          <a:p>
            <a:r>
              <a:rPr lang="en-US" sz="2600"/>
              <a:t>2.252.99</a:t>
            </a:r>
          </a:p>
          <a:p>
            <a:pPr>
              <a:buFont typeface="Wingdings" pitchFamily="2" charset="2"/>
              <a:buNone/>
            </a:pPr>
            <a:r>
              <a:rPr lang="en-US" sz="2600"/>
              <a:t>       106.00     &gt;10</a:t>
            </a:r>
          </a:p>
          <a:p>
            <a:pPr>
              <a:buFont typeface="Wingdings" pitchFamily="2" charset="2"/>
              <a:buNone/>
            </a:pPr>
            <a:r>
              <a:rPr lang="en-US" sz="2600"/>
              <a:t>        254.00</a:t>
            </a:r>
          </a:p>
          <a:p>
            <a:pPr>
              <a:buFont typeface="Wingdings" pitchFamily="2" charset="2"/>
              <a:buNone/>
            </a:pPr>
            <a:r>
              <a:rPr lang="en-US" sz="2600"/>
              <a:t>        94.99      &gt;10</a:t>
            </a:r>
          </a:p>
          <a:p>
            <a:r>
              <a:rPr lang="en-US" sz="2600"/>
              <a:t>3. More than 3590 bottles and 3490 cans</a:t>
            </a:r>
          </a:p>
          <a:p>
            <a:pPr>
              <a:buFont typeface="Wingdings" pitchFamily="2" charset="2"/>
              <a:buNone/>
            </a:pPr>
            <a:r>
              <a:rPr lang="en-US" sz="2600"/>
              <a:t>         </a:t>
            </a:r>
          </a:p>
        </p:txBody>
      </p:sp>
      <p:graphicFrame>
        <p:nvGraphicFramePr>
          <p:cNvPr id="2050" name="Object 2"/>
          <p:cNvGraphicFramePr>
            <a:graphicFrameLocks noChangeAspect="1"/>
          </p:cNvGraphicFramePr>
          <p:nvPr/>
        </p:nvGraphicFramePr>
        <p:xfrm>
          <a:off x="1600200" y="3733800"/>
          <a:ext cx="1716088" cy="2667000"/>
        </p:xfrm>
        <a:graphic>
          <a:graphicData uri="http://schemas.openxmlformats.org/presentationml/2006/ole">
            <p:oleObj spid="_x0000_s2050" name="Equation" r:id="rId3" imgW="825480" imgH="1422360" progId="Equation.3">
              <p:embed/>
            </p:oleObj>
          </a:graphicData>
        </a:graphic>
      </p:graphicFrame>
      <p:sp>
        <p:nvSpPr>
          <p:cNvPr id="2056" name="TextBox 9"/>
          <p:cNvSpPr txBox="1">
            <a:spLocks noChangeArrowheads="1"/>
          </p:cNvSpPr>
          <p:nvPr/>
        </p:nvSpPr>
        <p:spPr bwMode="auto">
          <a:xfrm>
            <a:off x="1143000" y="5334000"/>
            <a:ext cx="990600" cy="366713"/>
          </a:xfrm>
          <a:prstGeom prst="rect">
            <a:avLst/>
          </a:prstGeom>
          <a:noFill/>
          <a:ln w="9525">
            <a:noFill/>
            <a:miter lim="800000"/>
            <a:headEnd/>
            <a:tailEnd/>
          </a:ln>
        </p:spPr>
        <p:txBody>
          <a:bodyPr>
            <a:spAutoFit/>
          </a:bodyPr>
          <a:lstStyle/>
          <a:p>
            <a:r>
              <a:rPr lang="en-US">
                <a:latin typeface="Constantia" pitchFamily="18" charset="0"/>
              </a:rPr>
              <a:t>3. </a:t>
            </a:r>
          </a:p>
        </p:txBody>
      </p:sp>
      <p:graphicFrame>
        <p:nvGraphicFramePr>
          <p:cNvPr id="2059" name="Object 11"/>
          <p:cNvGraphicFramePr>
            <a:graphicFrameLocks noChangeAspect="1"/>
          </p:cNvGraphicFramePr>
          <p:nvPr/>
        </p:nvGraphicFramePr>
        <p:xfrm>
          <a:off x="3124200" y="3886200"/>
          <a:ext cx="768350" cy="1295400"/>
        </p:xfrm>
        <a:graphic>
          <a:graphicData uri="http://schemas.openxmlformats.org/presentationml/2006/ole">
            <p:oleObj spid="_x0000_s2059" name="Equation" r:id="rId4" imgW="304560" imgH="63468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p:txBody>
          <a:bodyPr lIns="0" rIns="0" bIns="0" anchor="b"/>
          <a:lstStyle/>
          <a:p>
            <a:r>
              <a:rPr lang="en-US"/>
              <a:t>Procedure</a:t>
            </a:r>
          </a:p>
        </p:txBody>
      </p:sp>
      <p:sp>
        <p:nvSpPr>
          <p:cNvPr id="15362" name="Content Placeholder 2"/>
          <p:cNvSpPr>
            <a:spLocks noGrp="1"/>
          </p:cNvSpPr>
          <p:nvPr>
            <p:ph idx="4294967295"/>
          </p:nvPr>
        </p:nvSpPr>
        <p:spPr/>
        <p:txBody>
          <a:bodyPr/>
          <a:lstStyle/>
          <a:p>
            <a:r>
              <a:rPr lang="en-US" sz="2800"/>
              <a:t>To do this we placed a recyclable near its respected waste bin and watched pedestrians as they walked by and recorded the gender of the person and whether or not they picked up the recyclable </a:t>
            </a:r>
          </a:p>
          <a:p>
            <a:r>
              <a:rPr lang="en-US" sz="2800"/>
              <a:t>Because of the nature of our data, all of our data was qualitative</a:t>
            </a:r>
            <a:r>
              <a:rPr lang="en-US"/>
              <a:t> </a:t>
            </a:r>
          </a:p>
          <a:p>
            <a:endParaRPr lang="en-US"/>
          </a:p>
        </p:txBody>
      </p:sp>
      <p:pic>
        <p:nvPicPr>
          <p:cNvPr id="15363" name="Picture 2" descr="http://ts2.mm.bing.net/images/thumbnail.aspx?q=400498829645&amp;id=95557ceb1563b3a1c2570df4bdbbeccd&amp;index=ch1"/>
          <p:cNvPicPr>
            <a:picLocks noChangeAspect="1" noChangeArrowheads="1"/>
          </p:cNvPicPr>
          <p:nvPr/>
        </p:nvPicPr>
        <p:blipFill>
          <a:blip r:embed="rId2"/>
          <a:srcRect/>
          <a:stretch>
            <a:fillRect/>
          </a:stretch>
        </p:blipFill>
        <p:spPr bwMode="auto">
          <a:xfrm>
            <a:off x="5181600" y="4953000"/>
            <a:ext cx="28575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idx="4294967295"/>
          </p:nvPr>
        </p:nvSpPr>
        <p:spPr/>
        <p:txBody>
          <a:bodyPr lIns="0" rIns="0" bIns="0" anchor="b"/>
          <a:lstStyle/>
          <a:p>
            <a:r>
              <a:rPr lang="en-US"/>
              <a:t>2-Proportion Z Test</a:t>
            </a:r>
          </a:p>
        </p:txBody>
      </p:sp>
      <p:pic>
        <p:nvPicPr>
          <p:cNvPr id="50179" name="Picture 3"/>
          <p:cNvPicPr>
            <a:picLocks noChangeAspect="1" noChangeArrowheads="1"/>
          </p:cNvPicPr>
          <p:nvPr/>
        </p:nvPicPr>
        <p:blipFill>
          <a:blip r:embed="rId2"/>
          <a:srcRect/>
          <a:stretch>
            <a:fillRect/>
          </a:stretch>
        </p:blipFill>
        <p:spPr bwMode="auto">
          <a:xfrm>
            <a:off x="0" y="1981200"/>
            <a:ext cx="3343275" cy="4114800"/>
          </a:xfrm>
          <a:prstGeom prst="rect">
            <a:avLst/>
          </a:prstGeom>
          <a:noFill/>
          <a:ln w="9525">
            <a:noFill/>
            <a:miter lim="800000"/>
            <a:headEnd/>
            <a:tailEnd/>
          </a:ln>
        </p:spPr>
      </p:pic>
      <p:pic>
        <p:nvPicPr>
          <p:cNvPr id="50181" name="Picture 3"/>
          <p:cNvPicPr>
            <a:picLocks noChangeAspect="1" noChangeArrowheads="1"/>
          </p:cNvPicPr>
          <p:nvPr/>
        </p:nvPicPr>
        <p:blipFill>
          <a:blip r:embed="rId3"/>
          <a:srcRect/>
          <a:stretch>
            <a:fillRect/>
          </a:stretch>
        </p:blipFill>
        <p:spPr bwMode="auto">
          <a:xfrm>
            <a:off x="4114800" y="2743200"/>
            <a:ext cx="3362325" cy="1598613"/>
          </a:xfrm>
          <a:prstGeom prst="rect">
            <a:avLst/>
          </a:prstGeom>
          <a:noFill/>
          <a:ln w="9525">
            <a:noFill/>
            <a:miter lim="800000"/>
            <a:headEnd/>
            <a:tailEnd/>
          </a:ln>
        </p:spPr>
      </p:pic>
      <p:sp>
        <p:nvSpPr>
          <p:cNvPr id="50182" name="Text Box 6"/>
          <p:cNvSpPr txBox="1">
            <a:spLocks noChangeArrowheads="1"/>
          </p:cNvSpPr>
          <p:nvPr/>
        </p:nvSpPr>
        <p:spPr bwMode="auto">
          <a:xfrm>
            <a:off x="7620000" y="3124200"/>
            <a:ext cx="838200" cy="366713"/>
          </a:xfrm>
          <a:prstGeom prst="rect">
            <a:avLst/>
          </a:prstGeom>
          <a:noFill/>
          <a:ln w="9525">
            <a:noFill/>
            <a:miter lim="800000"/>
            <a:headEnd/>
            <a:tailEnd/>
          </a:ln>
          <a:effectLst/>
        </p:spPr>
        <p:txBody>
          <a:bodyPr>
            <a:spAutoFit/>
          </a:bodyPr>
          <a:lstStyle/>
          <a:p>
            <a:pPr>
              <a:spcBef>
                <a:spcPct val="50000"/>
              </a:spcBef>
            </a:pPr>
            <a:r>
              <a:rPr lang="en-US"/>
              <a:t>-1.891</a:t>
            </a:r>
          </a:p>
        </p:txBody>
      </p:sp>
      <p:sp>
        <p:nvSpPr>
          <p:cNvPr id="50183" name="TextBox 9"/>
          <p:cNvSpPr txBox="1">
            <a:spLocks noChangeArrowheads="1"/>
          </p:cNvSpPr>
          <p:nvPr/>
        </p:nvSpPr>
        <p:spPr bwMode="auto">
          <a:xfrm>
            <a:off x="3962400" y="4495800"/>
            <a:ext cx="5181600" cy="366713"/>
          </a:xfrm>
          <a:prstGeom prst="rect">
            <a:avLst/>
          </a:prstGeom>
          <a:noFill/>
          <a:ln w="9525">
            <a:noFill/>
            <a:miter lim="800000"/>
            <a:headEnd/>
            <a:tailEnd/>
          </a:ln>
        </p:spPr>
        <p:txBody>
          <a:bodyPr>
            <a:spAutoFit/>
          </a:bodyPr>
          <a:lstStyle/>
          <a:p>
            <a:r>
              <a:rPr lang="en-US">
                <a:latin typeface="Trebuchet MS" pitchFamily="34" charset="0"/>
              </a:rPr>
              <a:t>2xP(Z&lt;-1.891)=.091</a:t>
            </a:r>
          </a:p>
        </p:txBody>
      </p:sp>
      <p:sp>
        <p:nvSpPr>
          <p:cNvPr id="50184" name="Text Box 8"/>
          <p:cNvSpPr txBox="1">
            <a:spLocks noChangeArrowheads="1"/>
          </p:cNvSpPr>
          <p:nvPr/>
        </p:nvSpPr>
        <p:spPr bwMode="auto">
          <a:xfrm>
            <a:off x="3962400" y="1981200"/>
            <a:ext cx="24384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6" name="Rectangle 5"/>
          <p:cNvSpPr/>
          <p:nvPr/>
        </p:nvSpPr>
        <p:spPr>
          <a:xfrm>
            <a:off x="3733800" y="1981200"/>
            <a:ext cx="4800600" cy="641350"/>
          </a:xfrm>
          <a:prstGeom prst="rect">
            <a:avLst/>
          </a:prstGeom>
        </p:spPr>
        <p:txBody>
          <a:bodyPr>
            <a:spAutoFit/>
          </a:bodyPr>
          <a:lstStyle/>
          <a:p>
            <a:r>
              <a:rPr lang="en-US">
                <a:latin typeface="Trebuchet MS" pitchFamily="34" charset="0"/>
              </a:rPr>
              <a:t>Ho: P</a:t>
            </a:r>
            <a:r>
              <a:rPr lang="en-US" sz="1000">
                <a:latin typeface="Trebuchet MS" pitchFamily="34" charset="0"/>
              </a:rPr>
              <a:t>M </a:t>
            </a:r>
            <a:r>
              <a:rPr lang="en-US">
                <a:latin typeface="Trebuchet MS" pitchFamily="34" charset="0"/>
              </a:rPr>
              <a:t>= P</a:t>
            </a:r>
            <a:r>
              <a:rPr lang="en-US" sz="1000">
                <a:latin typeface="Trebuchet MS" pitchFamily="34" charset="0"/>
              </a:rPr>
              <a:t>W</a:t>
            </a:r>
            <a:endParaRPr lang="en-US">
              <a:latin typeface="Trebuchet MS" pitchFamily="34" charset="0"/>
            </a:endParaRPr>
          </a:p>
          <a:p>
            <a:r>
              <a:rPr lang="en-US">
                <a:latin typeface="Trebuchet MS" pitchFamily="34" charset="0"/>
              </a:rPr>
              <a:t>Ha: P</a:t>
            </a:r>
            <a:r>
              <a:rPr lang="en-US" sz="1000">
                <a:latin typeface="Trebuchet MS" pitchFamily="34" charset="0"/>
              </a:rPr>
              <a:t>M</a:t>
            </a:r>
            <a:r>
              <a:rPr lang="en-US">
                <a:latin typeface="Trebuchet MS" pitchFamily="34" charset="0"/>
              </a:rPr>
              <a:t> ≠ P</a:t>
            </a:r>
            <a:r>
              <a:rPr lang="en-US" sz="1000">
                <a:latin typeface="Trebuchet MS" pitchFamily="34" charset="0"/>
              </a:rPr>
              <a:t>W</a:t>
            </a:r>
            <a:endParaRPr lang="en-US">
              <a:latin typeface="Trebuchet MS" pitchFamily="34" charset="0"/>
            </a:endParaRPr>
          </a:p>
        </p:txBody>
      </p:sp>
      <p:sp>
        <p:nvSpPr>
          <p:cNvPr id="50186" name="Text Box 10"/>
          <p:cNvSpPr txBox="1">
            <a:spLocks noChangeArrowheads="1"/>
          </p:cNvSpPr>
          <p:nvPr/>
        </p:nvSpPr>
        <p:spPr bwMode="auto">
          <a:xfrm>
            <a:off x="4038600" y="5029200"/>
            <a:ext cx="4800600" cy="1603375"/>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.091&gt;alpha=.05</a:t>
            </a:r>
          </a:p>
          <a:p>
            <a:pPr>
              <a:spcBef>
                <a:spcPct val="50000"/>
              </a:spcBef>
              <a:buFontTx/>
              <a:buChar char="•"/>
            </a:pPr>
            <a:r>
              <a:rPr lang="en-US"/>
              <a:t>We have sufficient evidence that average recyclables picked up by women is equal to the average recyclables picked up by men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rrowheads="1"/>
          </p:cNvSpPr>
          <p:nvPr>
            <p:ph type="title"/>
          </p:nvPr>
        </p:nvSpPr>
        <p:spPr/>
        <p:txBody>
          <a:bodyPr/>
          <a:lstStyle/>
          <a:p>
            <a:r>
              <a:rPr lang="en-US"/>
              <a:t>Conclusion-Gender</a:t>
            </a:r>
          </a:p>
        </p:txBody>
      </p:sp>
      <p:sp>
        <p:nvSpPr>
          <p:cNvPr id="79875" name="Rectangle 3"/>
          <p:cNvSpPr>
            <a:spLocks noGrp="1" noRot="1" noChangeArrowheads="1"/>
          </p:cNvSpPr>
          <p:nvPr>
            <p:ph type="body" idx="1"/>
          </p:nvPr>
        </p:nvSpPr>
        <p:spPr/>
        <p:txBody>
          <a:bodyPr/>
          <a:lstStyle/>
          <a:p>
            <a:r>
              <a:rPr lang="en-US"/>
              <a:t>There is no association between gender and picking up a recyclable</a:t>
            </a:r>
          </a:p>
          <a:p>
            <a:r>
              <a:rPr lang="en-US"/>
              <a:t>No gender is more inclined to pick up recyclables according to our research</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lIns="0" rIns="0" bIns="0" anchor="b"/>
          <a:lstStyle/>
          <a:p>
            <a:r>
              <a:rPr lang="en-US"/>
              <a:t>Location Vs. Pick-up</a:t>
            </a:r>
          </a:p>
        </p:txBody>
      </p:sp>
      <p:pic>
        <p:nvPicPr>
          <p:cNvPr id="38914" name="Picture 3"/>
          <p:cNvPicPr>
            <a:picLocks noChangeAspect="1" noChangeArrowheads="1"/>
          </p:cNvPicPr>
          <p:nvPr/>
        </p:nvPicPr>
        <p:blipFill>
          <a:blip r:embed="rId2"/>
          <a:srcRect/>
          <a:stretch>
            <a:fillRect/>
          </a:stretch>
        </p:blipFill>
        <p:spPr bwMode="auto">
          <a:xfrm>
            <a:off x="0" y="1905000"/>
            <a:ext cx="3048000" cy="2005013"/>
          </a:xfrm>
          <a:prstGeom prst="rect">
            <a:avLst/>
          </a:prstGeom>
          <a:noFill/>
          <a:ln w="9525">
            <a:noFill/>
            <a:miter lim="800000"/>
            <a:headEnd/>
            <a:tailEnd/>
          </a:ln>
        </p:spPr>
      </p:pic>
      <p:pic>
        <p:nvPicPr>
          <p:cNvPr id="38915" name="Content Placeholder 4"/>
          <p:cNvPicPr>
            <a:picLocks noGrp="1"/>
          </p:cNvPicPr>
          <p:nvPr>
            <p:ph idx="4294967295"/>
          </p:nvPr>
        </p:nvPicPr>
        <p:blipFill>
          <a:blip r:embed="rId3"/>
          <a:srcRect/>
          <a:stretch>
            <a:fillRect/>
          </a:stretch>
        </p:blipFill>
        <p:spPr>
          <a:xfrm>
            <a:off x="3048000" y="3276600"/>
            <a:ext cx="5854700" cy="3429000"/>
          </a:xfrm>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idx="4294967295"/>
          </p:nvPr>
        </p:nvSpPr>
        <p:spPr/>
        <p:txBody>
          <a:bodyPr lIns="0" rIns="0" bIns="0" anchor="b"/>
          <a:lstStyle/>
          <a:p>
            <a:r>
              <a:rPr lang="en-US"/>
              <a:t>CHECK</a:t>
            </a:r>
          </a:p>
        </p:txBody>
      </p:sp>
      <p:sp>
        <p:nvSpPr>
          <p:cNvPr id="39938"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39939"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39940" name="Content Placeholder 4"/>
          <p:cNvSpPr>
            <a:spLocks noGrp="1"/>
          </p:cNvSpPr>
          <p:nvPr>
            <p:ph sz="quarter" idx="4294967295"/>
          </p:nvPr>
        </p:nvSpPr>
        <p:spPr>
          <a:xfrm>
            <a:off x="838200" y="2459038"/>
            <a:ext cx="3929063" cy="3636962"/>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39941" name="Content Placeholder 6"/>
          <p:cNvSpPr>
            <a:spLocks noGrp="1"/>
          </p:cNvSpPr>
          <p:nvPr>
            <p:ph sz="quarter" idx="4294967295"/>
          </p:nvPr>
        </p:nvSpPr>
        <p:spPr>
          <a:xfrm>
            <a:off x="4916488" y="2459038"/>
            <a:ext cx="3929062" cy="3636962"/>
          </a:xfrm>
        </p:spPr>
        <p:txBody>
          <a:bodyPr tIns="0"/>
          <a:lstStyle/>
          <a:p>
            <a:r>
              <a:rPr lang="en-US" sz="2600"/>
              <a:t>1. Chart Shows</a:t>
            </a:r>
          </a:p>
          <a:p>
            <a:r>
              <a:rPr lang="en-US" sz="2600"/>
              <a:t>2. Assumed</a:t>
            </a:r>
          </a:p>
          <a:p>
            <a:r>
              <a:rPr lang="en-US" sz="2600"/>
              <a:t>3. All expected values greater than 5</a:t>
            </a:r>
          </a:p>
        </p:txBody>
      </p:sp>
      <p:sp>
        <p:nvSpPr>
          <p:cNvPr id="39942" name="TextBox 7"/>
          <p:cNvSpPr txBox="1">
            <a:spLocks noChangeArrowheads="1"/>
          </p:cNvSpPr>
          <p:nvPr/>
        </p:nvSpPr>
        <p:spPr bwMode="auto">
          <a:xfrm>
            <a:off x="914400" y="49530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39944" name="Text Box 8"/>
          <p:cNvSpPr txBox="1">
            <a:spLocks noChangeArrowheads="1"/>
          </p:cNvSpPr>
          <p:nvPr/>
        </p:nvSpPr>
        <p:spPr bwMode="auto">
          <a:xfrm>
            <a:off x="838200" y="5545138"/>
            <a:ext cx="8077200" cy="779462"/>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location and picking up recyclable </a:t>
            </a:r>
          </a:p>
          <a:p>
            <a:pPr>
              <a:spcBef>
                <a:spcPct val="50000"/>
              </a:spcBef>
              <a:buFontTx/>
              <a:buChar char="•"/>
            </a:pPr>
            <a:r>
              <a:rPr lang="en-US"/>
              <a:t>Ha: There is an association between location and picking up recyclable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3900"/>
              <a:t>Chi Square Test for Independece </a:t>
            </a:r>
          </a:p>
        </p:txBody>
      </p:sp>
      <p:pic>
        <p:nvPicPr>
          <p:cNvPr id="40963" name="Picture 3"/>
          <p:cNvPicPr>
            <a:picLocks noChangeAspect="1" noChangeArrowheads="1"/>
          </p:cNvPicPr>
          <p:nvPr/>
        </p:nvPicPr>
        <p:blipFill>
          <a:blip r:embed="rId3"/>
          <a:srcRect/>
          <a:stretch>
            <a:fillRect/>
          </a:stretch>
        </p:blipFill>
        <p:spPr bwMode="auto">
          <a:xfrm>
            <a:off x="5556250" y="1066800"/>
            <a:ext cx="3587750" cy="4267200"/>
          </a:xfrm>
          <a:prstGeom prst="rect">
            <a:avLst/>
          </a:prstGeom>
          <a:noFill/>
          <a:ln w="9525">
            <a:noFill/>
            <a:miter lim="800000"/>
            <a:headEnd/>
            <a:tailEnd/>
          </a:ln>
        </p:spPr>
      </p:pic>
      <p:graphicFrame>
        <p:nvGraphicFramePr>
          <p:cNvPr id="40966" name="Object 6"/>
          <p:cNvGraphicFramePr>
            <a:graphicFrameLocks noChangeAspect="1"/>
          </p:cNvGraphicFramePr>
          <p:nvPr/>
        </p:nvGraphicFramePr>
        <p:xfrm>
          <a:off x="609600" y="1905000"/>
          <a:ext cx="3108325" cy="1066800"/>
        </p:xfrm>
        <a:graphic>
          <a:graphicData uri="http://schemas.openxmlformats.org/presentationml/2006/ole">
            <p:oleObj spid="_x0000_s40966" name="Equation" r:id="rId4" imgW="1295280" imgH="444240" progId="Equation.3">
              <p:embed/>
            </p:oleObj>
          </a:graphicData>
        </a:graphic>
      </p:graphicFrame>
      <p:sp>
        <p:nvSpPr>
          <p:cNvPr id="40967" name="Rectangle 7"/>
          <p:cNvSpPr>
            <a:spLocks noChangeArrowheads="1"/>
          </p:cNvSpPr>
          <p:nvPr/>
        </p:nvSpPr>
        <p:spPr bwMode="auto">
          <a:xfrm>
            <a:off x="533400" y="2971800"/>
            <a:ext cx="4572000" cy="641350"/>
          </a:xfrm>
          <a:prstGeom prst="rect">
            <a:avLst/>
          </a:prstGeom>
          <a:noFill/>
          <a:ln w="9525">
            <a:noFill/>
            <a:miter lim="800000"/>
            <a:headEnd/>
            <a:tailEnd/>
          </a:ln>
          <a:effectLst/>
        </p:spPr>
        <p:txBody>
          <a:bodyPr>
            <a:spAutoFit/>
          </a:bodyPr>
          <a:lstStyle/>
          <a:p>
            <a:r>
              <a:rPr lang="en-US" u="sng">
                <a:solidFill>
                  <a:srgbClr val="000000"/>
                </a:solidFill>
              </a:rPr>
              <a:t>(227-206.2)²</a:t>
            </a:r>
            <a:r>
              <a:rPr lang="en-US">
                <a:solidFill>
                  <a:srgbClr val="000000"/>
                </a:solidFill>
              </a:rPr>
              <a:t>+ </a:t>
            </a:r>
            <a:r>
              <a:rPr lang="en-US" u="sng">
                <a:solidFill>
                  <a:srgbClr val="000000"/>
                </a:solidFill>
              </a:rPr>
              <a:t>(105-118.9)²</a:t>
            </a:r>
            <a:r>
              <a:rPr lang="en-US">
                <a:solidFill>
                  <a:srgbClr val="000000"/>
                </a:solidFill>
              </a:rPr>
              <a:t>+…=13.98</a:t>
            </a:r>
          </a:p>
          <a:p>
            <a:r>
              <a:rPr lang="en-US"/>
              <a:t>     </a:t>
            </a:r>
            <a:r>
              <a:rPr lang="en-US">
                <a:solidFill>
                  <a:srgbClr val="000000"/>
                </a:solidFill>
              </a:rPr>
              <a:t>206.2                234.9</a:t>
            </a:r>
          </a:p>
        </p:txBody>
      </p:sp>
      <p:sp>
        <p:nvSpPr>
          <p:cNvPr id="40968" name="TextBox 9"/>
          <p:cNvSpPr txBox="1">
            <a:spLocks noChangeArrowheads="1"/>
          </p:cNvSpPr>
          <p:nvPr/>
        </p:nvSpPr>
        <p:spPr bwMode="auto">
          <a:xfrm>
            <a:off x="762000" y="36576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P(sdf&gt;13.98|DF=2)=.00092</a:t>
            </a:r>
          </a:p>
        </p:txBody>
      </p:sp>
      <p:pic>
        <p:nvPicPr>
          <p:cNvPr id="40969" name="Picture 3"/>
          <p:cNvPicPr>
            <a:picLocks noChangeAspect="1" noChangeArrowheads="1"/>
          </p:cNvPicPr>
          <p:nvPr/>
        </p:nvPicPr>
        <p:blipFill>
          <a:blip r:embed="rId5"/>
          <a:srcRect t="17390" r="86111"/>
          <a:stretch>
            <a:fillRect/>
          </a:stretch>
        </p:blipFill>
        <p:spPr bwMode="auto">
          <a:xfrm>
            <a:off x="1066800" y="3657600"/>
            <a:ext cx="241300" cy="457200"/>
          </a:xfrm>
          <a:prstGeom prst="rect">
            <a:avLst/>
          </a:prstGeom>
          <a:noFill/>
          <a:ln w="9525">
            <a:noFill/>
            <a:miter lim="800000"/>
            <a:headEnd/>
            <a:tailEnd/>
          </a:ln>
        </p:spPr>
      </p:pic>
      <p:sp>
        <p:nvSpPr>
          <p:cNvPr id="40970" name="Text Box 10"/>
          <p:cNvSpPr txBox="1">
            <a:spLocks noChangeArrowheads="1"/>
          </p:cNvSpPr>
          <p:nvPr/>
        </p:nvSpPr>
        <p:spPr bwMode="auto">
          <a:xfrm>
            <a:off x="609600" y="5410200"/>
            <a:ext cx="6781800" cy="1054100"/>
          </a:xfrm>
          <a:prstGeom prst="rect">
            <a:avLst/>
          </a:prstGeom>
          <a:noFill/>
          <a:ln w="9525">
            <a:noFill/>
            <a:miter lim="800000"/>
            <a:headEnd/>
            <a:tailEnd/>
          </a:ln>
          <a:effectLst/>
        </p:spPr>
        <p:txBody>
          <a:bodyPr>
            <a:spAutoFit/>
          </a:bodyPr>
          <a:lstStyle/>
          <a:p>
            <a:pPr>
              <a:spcBef>
                <a:spcPct val="50000"/>
              </a:spcBef>
              <a:buFontTx/>
              <a:buChar char="•"/>
            </a:pPr>
            <a:r>
              <a:rPr lang="en-US"/>
              <a:t>We reject Ho because p-value of .00092&lt; alpha=.05</a:t>
            </a:r>
          </a:p>
          <a:p>
            <a:pPr>
              <a:spcBef>
                <a:spcPct val="50000"/>
              </a:spcBef>
              <a:buFontTx/>
              <a:buChar char="•"/>
            </a:pPr>
            <a:r>
              <a:rPr lang="en-US"/>
              <a:t>We have sufficient evidence that there is an association between location and picking up a recyclable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idx="4294967295"/>
          </p:nvPr>
        </p:nvSpPr>
        <p:spPr/>
        <p:txBody>
          <a:bodyPr lIns="0" rIns="0" bIns="0" anchor="b"/>
          <a:lstStyle/>
          <a:p>
            <a:r>
              <a:rPr lang="en-US"/>
              <a:t>CHECK</a:t>
            </a:r>
          </a:p>
        </p:txBody>
      </p:sp>
      <p:sp>
        <p:nvSpPr>
          <p:cNvPr id="3076"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3077"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3078" name="Content Placeholder 4"/>
          <p:cNvSpPr>
            <a:spLocks noGrp="1"/>
          </p:cNvSpPr>
          <p:nvPr>
            <p:ph sz="quarter" idx="4294967295"/>
          </p:nvPr>
        </p:nvSpPr>
        <p:spPr>
          <a:xfrm>
            <a:off x="838200" y="2459038"/>
            <a:ext cx="3929063" cy="3636962"/>
          </a:xfrm>
        </p:spPr>
        <p:txBody>
          <a:bodyPr tIns="0"/>
          <a:lstStyle/>
          <a:p>
            <a:r>
              <a:rPr lang="en-US" sz="2600"/>
              <a:t>1. 2 Independent Simple Random Sample</a:t>
            </a:r>
          </a:p>
          <a:p>
            <a:r>
              <a:rPr lang="en-US" sz="2600"/>
              <a:t>2.</a:t>
            </a:r>
          </a:p>
        </p:txBody>
      </p:sp>
      <p:sp>
        <p:nvSpPr>
          <p:cNvPr id="3079" name="Content Placeholder 6"/>
          <p:cNvSpPr>
            <a:spLocks noGrp="1"/>
          </p:cNvSpPr>
          <p:nvPr>
            <p:ph sz="quarter" idx="4294967295"/>
          </p:nvPr>
        </p:nvSpPr>
        <p:spPr>
          <a:xfrm>
            <a:off x="4916488" y="2459038"/>
            <a:ext cx="3929062" cy="3636962"/>
          </a:xfrm>
        </p:spPr>
        <p:txBody>
          <a:bodyPr tIns="0"/>
          <a:lstStyle/>
          <a:p>
            <a:r>
              <a:rPr lang="en-US" sz="2600"/>
              <a:t>1. Assumed</a:t>
            </a:r>
          </a:p>
          <a:p>
            <a:r>
              <a:rPr lang="en-US" sz="2600"/>
              <a:t>2.252.99</a:t>
            </a:r>
          </a:p>
          <a:p>
            <a:pPr>
              <a:buFont typeface="Wingdings" pitchFamily="2" charset="2"/>
              <a:buNone/>
            </a:pPr>
            <a:r>
              <a:rPr lang="en-US" sz="2600"/>
              <a:t>       106.00     &gt;10</a:t>
            </a:r>
          </a:p>
          <a:p>
            <a:pPr>
              <a:buFont typeface="Wingdings" pitchFamily="2" charset="2"/>
              <a:buNone/>
            </a:pPr>
            <a:r>
              <a:rPr lang="en-US" sz="2600"/>
              <a:t>        254.00</a:t>
            </a:r>
          </a:p>
          <a:p>
            <a:pPr>
              <a:buFont typeface="Wingdings" pitchFamily="2" charset="2"/>
              <a:buNone/>
            </a:pPr>
            <a:r>
              <a:rPr lang="en-US" sz="2600"/>
              <a:t>        94.99      &gt;10</a:t>
            </a:r>
          </a:p>
          <a:p>
            <a:r>
              <a:rPr lang="en-US" sz="2600"/>
              <a:t>3. More than 3590 bottles and 3490 cans</a:t>
            </a:r>
          </a:p>
          <a:p>
            <a:pPr>
              <a:buFont typeface="Wingdings" pitchFamily="2" charset="2"/>
              <a:buNone/>
            </a:pPr>
            <a:r>
              <a:rPr lang="en-US" sz="2600"/>
              <a:t>         </a:t>
            </a:r>
          </a:p>
        </p:txBody>
      </p:sp>
      <p:graphicFrame>
        <p:nvGraphicFramePr>
          <p:cNvPr id="3074" name="Object 2"/>
          <p:cNvGraphicFramePr>
            <a:graphicFrameLocks noChangeAspect="1"/>
          </p:cNvGraphicFramePr>
          <p:nvPr/>
        </p:nvGraphicFramePr>
        <p:xfrm>
          <a:off x="1524000" y="3581400"/>
          <a:ext cx="1985963" cy="3087688"/>
        </p:xfrm>
        <a:graphic>
          <a:graphicData uri="http://schemas.openxmlformats.org/presentationml/2006/ole">
            <p:oleObj spid="_x0000_s3074" name="Equation" r:id="rId3" imgW="825480" imgH="1422360" progId="Equation.3">
              <p:embed/>
            </p:oleObj>
          </a:graphicData>
        </a:graphic>
      </p:graphicFrame>
      <p:sp>
        <p:nvSpPr>
          <p:cNvPr id="3080" name="TextBox 9"/>
          <p:cNvSpPr txBox="1">
            <a:spLocks noChangeArrowheads="1"/>
          </p:cNvSpPr>
          <p:nvPr/>
        </p:nvSpPr>
        <p:spPr bwMode="auto">
          <a:xfrm>
            <a:off x="1066800" y="5791200"/>
            <a:ext cx="609600" cy="366713"/>
          </a:xfrm>
          <a:prstGeom prst="rect">
            <a:avLst/>
          </a:prstGeom>
          <a:noFill/>
          <a:ln w="9525">
            <a:noFill/>
            <a:miter lim="800000"/>
            <a:headEnd/>
            <a:tailEnd/>
          </a:ln>
        </p:spPr>
        <p:txBody>
          <a:bodyPr>
            <a:spAutoFit/>
          </a:bodyPr>
          <a:lstStyle/>
          <a:p>
            <a:r>
              <a:rPr lang="en-US">
                <a:latin typeface="Constantia" pitchFamily="18" charset="0"/>
              </a:rPr>
              <a:t>3.</a:t>
            </a:r>
          </a:p>
        </p:txBody>
      </p:sp>
      <p:graphicFrame>
        <p:nvGraphicFramePr>
          <p:cNvPr id="3082" name="Object 10"/>
          <p:cNvGraphicFramePr>
            <a:graphicFrameLocks noChangeAspect="1"/>
          </p:cNvGraphicFramePr>
          <p:nvPr/>
        </p:nvGraphicFramePr>
        <p:xfrm>
          <a:off x="3124200" y="3886200"/>
          <a:ext cx="768350" cy="1295400"/>
        </p:xfrm>
        <a:graphic>
          <a:graphicData uri="http://schemas.openxmlformats.org/presentationml/2006/ole">
            <p:oleObj spid="_x0000_s3082" name="Equation" r:id="rId4" imgW="304560" imgH="634680" progId="Equation.3">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idx="4294967295"/>
          </p:nvPr>
        </p:nvSpPr>
        <p:spPr/>
        <p:txBody>
          <a:bodyPr lIns="0" rIns="0" bIns="0" anchor="b"/>
          <a:lstStyle/>
          <a:p>
            <a:r>
              <a:rPr lang="en-US"/>
              <a:t>2 Proportion Z test</a:t>
            </a:r>
          </a:p>
        </p:txBody>
      </p:sp>
      <p:pic>
        <p:nvPicPr>
          <p:cNvPr id="44035" name="Picture 3"/>
          <p:cNvPicPr>
            <a:picLocks noChangeAspect="1" noChangeArrowheads="1"/>
          </p:cNvPicPr>
          <p:nvPr/>
        </p:nvPicPr>
        <p:blipFill>
          <a:blip r:embed="rId2"/>
          <a:srcRect/>
          <a:stretch>
            <a:fillRect/>
          </a:stretch>
        </p:blipFill>
        <p:spPr bwMode="auto">
          <a:xfrm>
            <a:off x="0" y="2133600"/>
            <a:ext cx="3971925" cy="4724400"/>
          </a:xfrm>
          <a:prstGeom prst="rect">
            <a:avLst/>
          </a:prstGeom>
          <a:noFill/>
          <a:ln w="9525">
            <a:noFill/>
            <a:miter lim="800000"/>
            <a:headEnd/>
            <a:tailEnd/>
          </a:ln>
        </p:spPr>
      </p:pic>
      <p:sp>
        <p:nvSpPr>
          <p:cNvPr id="6" name="Rectangle 5"/>
          <p:cNvSpPr/>
          <p:nvPr/>
        </p:nvSpPr>
        <p:spPr>
          <a:xfrm>
            <a:off x="4953000" y="2057400"/>
            <a:ext cx="4800600" cy="641350"/>
          </a:xfrm>
          <a:prstGeom prst="rect">
            <a:avLst/>
          </a:prstGeom>
        </p:spPr>
        <p:txBody>
          <a:bodyPr>
            <a:spAutoFit/>
          </a:bodyPr>
          <a:lstStyle/>
          <a:p>
            <a:r>
              <a:rPr lang="en-US">
                <a:latin typeface="Trebuchet MS" pitchFamily="34" charset="0"/>
              </a:rPr>
              <a:t>Ho: P</a:t>
            </a:r>
            <a:r>
              <a:rPr lang="en-US" sz="1000">
                <a:latin typeface="Trebuchet MS" pitchFamily="34" charset="0"/>
              </a:rPr>
              <a:t>y </a:t>
            </a:r>
            <a:r>
              <a:rPr lang="en-US">
                <a:latin typeface="Trebuchet MS" pitchFamily="34" charset="0"/>
              </a:rPr>
              <a:t>= P</a:t>
            </a:r>
            <a:r>
              <a:rPr lang="en-US" sz="1000">
                <a:latin typeface="Trebuchet MS" pitchFamily="34" charset="0"/>
              </a:rPr>
              <a:t>n</a:t>
            </a:r>
            <a:endParaRPr lang="en-US">
              <a:latin typeface="Trebuchet MS" pitchFamily="34" charset="0"/>
            </a:endParaRPr>
          </a:p>
          <a:p>
            <a:r>
              <a:rPr lang="en-US">
                <a:latin typeface="Trebuchet MS" pitchFamily="34" charset="0"/>
              </a:rPr>
              <a:t>Ha: P</a:t>
            </a:r>
            <a:r>
              <a:rPr lang="en-US" sz="1000">
                <a:latin typeface="Trebuchet MS" pitchFamily="34" charset="0"/>
              </a:rPr>
              <a:t>y</a:t>
            </a:r>
            <a:r>
              <a:rPr lang="en-US">
                <a:latin typeface="Trebuchet MS" pitchFamily="34" charset="0"/>
              </a:rPr>
              <a:t> &lt; P</a:t>
            </a:r>
            <a:r>
              <a:rPr lang="en-US" sz="1000">
                <a:latin typeface="Trebuchet MS" pitchFamily="34" charset="0"/>
              </a:rPr>
              <a:t>n</a:t>
            </a:r>
            <a:endParaRPr lang="en-US">
              <a:latin typeface="Trebuchet MS" pitchFamily="34" charset="0"/>
            </a:endParaRPr>
          </a:p>
        </p:txBody>
      </p:sp>
      <p:sp>
        <p:nvSpPr>
          <p:cNvPr id="44039" name="AutoShape 7" descr="Z"/>
          <p:cNvSpPr>
            <a:spLocks noChangeAspect="1" noChangeArrowheads="1"/>
          </p:cNvSpPr>
          <p:nvPr/>
        </p:nvSpPr>
        <p:spPr bwMode="auto">
          <a:xfrm>
            <a:off x="3633788" y="2214563"/>
            <a:ext cx="1876425" cy="2428875"/>
          </a:xfrm>
          <a:prstGeom prst="rect">
            <a:avLst/>
          </a:prstGeom>
          <a:noFill/>
        </p:spPr>
        <p:txBody>
          <a:bodyPr/>
          <a:lstStyle/>
          <a:p>
            <a:endParaRPr lang="en-US"/>
          </a:p>
        </p:txBody>
      </p:sp>
      <p:sp>
        <p:nvSpPr>
          <p:cNvPr id="44041" name="AutoShape 9" descr="Z"/>
          <p:cNvSpPr>
            <a:spLocks noChangeAspect="1" noChangeArrowheads="1"/>
          </p:cNvSpPr>
          <p:nvPr/>
        </p:nvSpPr>
        <p:spPr bwMode="auto">
          <a:xfrm>
            <a:off x="3657600" y="2209800"/>
            <a:ext cx="1876425" cy="2428875"/>
          </a:xfrm>
          <a:prstGeom prst="rect">
            <a:avLst/>
          </a:prstGeom>
          <a:noFill/>
        </p:spPr>
        <p:txBody>
          <a:bodyPr/>
          <a:lstStyle/>
          <a:p>
            <a:endParaRPr lang="en-US"/>
          </a:p>
        </p:txBody>
      </p:sp>
      <p:sp>
        <p:nvSpPr>
          <p:cNvPr id="44043" name="AutoShape 11" descr="Z"/>
          <p:cNvSpPr>
            <a:spLocks noChangeAspect="1" noChangeArrowheads="1"/>
          </p:cNvSpPr>
          <p:nvPr/>
        </p:nvSpPr>
        <p:spPr bwMode="auto">
          <a:xfrm>
            <a:off x="3790950" y="2419350"/>
            <a:ext cx="1562100" cy="2019300"/>
          </a:xfrm>
          <a:prstGeom prst="rect">
            <a:avLst/>
          </a:prstGeom>
          <a:noFill/>
        </p:spPr>
        <p:txBody>
          <a:bodyPr/>
          <a:lstStyle/>
          <a:p>
            <a:endParaRPr lang="en-US"/>
          </a:p>
        </p:txBody>
      </p:sp>
      <p:sp>
        <p:nvSpPr>
          <p:cNvPr id="44045" name="AutoShape 13" descr="Z"/>
          <p:cNvSpPr>
            <a:spLocks noChangeAspect="1" noChangeArrowheads="1"/>
          </p:cNvSpPr>
          <p:nvPr/>
        </p:nvSpPr>
        <p:spPr bwMode="auto">
          <a:xfrm>
            <a:off x="3810000" y="2438400"/>
            <a:ext cx="1562100" cy="2019300"/>
          </a:xfrm>
          <a:prstGeom prst="rect">
            <a:avLst/>
          </a:prstGeom>
          <a:noFill/>
        </p:spPr>
        <p:txBody>
          <a:bodyPr/>
          <a:lstStyle/>
          <a:p>
            <a:endParaRPr lang="en-US"/>
          </a:p>
        </p:txBody>
      </p:sp>
      <p:sp>
        <p:nvSpPr>
          <p:cNvPr id="44047" name="AutoShape 15" descr="Z"/>
          <p:cNvSpPr>
            <a:spLocks noChangeAspect="1" noChangeArrowheads="1"/>
          </p:cNvSpPr>
          <p:nvPr/>
        </p:nvSpPr>
        <p:spPr bwMode="auto">
          <a:xfrm>
            <a:off x="3352800" y="2133600"/>
            <a:ext cx="1876425" cy="2428875"/>
          </a:xfrm>
          <a:prstGeom prst="rect">
            <a:avLst/>
          </a:prstGeom>
          <a:noFill/>
        </p:spPr>
        <p:txBody>
          <a:bodyPr/>
          <a:lstStyle/>
          <a:p>
            <a:endParaRPr lang="en-US"/>
          </a:p>
        </p:txBody>
      </p:sp>
      <p:pic>
        <p:nvPicPr>
          <p:cNvPr id="44048" name="Picture 3"/>
          <p:cNvPicPr>
            <a:picLocks noChangeAspect="1" noChangeArrowheads="1"/>
          </p:cNvPicPr>
          <p:nvPr/>
        </p:nvPicPr>
        <p:blipFill>
          <a:blip r:embed="rId3"/>
          <a:srcRect/>
          <a:stretch>
            <a:fillRect/>
          </a:stretch>
        </p:blipFill>
        <p:spPr bwMode="auto">
          <a:xfrm>
            <a:off x="4114800" y="2743200"/>
            <a:ext cx="3362325" cy="1598613"/>
          </a:xfrm>
          <a:prstGeom prst="rect">
            <a:avLst/>
          </a:prstGeom>
          <a:noFill/>
          <a:ln w="9525">
            <a:noFill/>
            <a:miter lim="800000"/>
            <a:headEnd/>
            <a:tailEnd/>
          </a:ln>
        </p:spPr>
      </p:pic>
      <p:sp>
        <p:nvSpPr>
          <p:cNvPr id="44049" name="Text Box 17"/>
          <p:cNvSpPr txBox="1">
            <a:spLocks noChangeArrowheads="1"/>
          </p:cNvSpPr>
          <p:nvPr/>
        </p:nvSpPr>
        <p:spPr bwMode="auto">
          <a:xfrm>
            <a:off x="7620000" y="3048000"/>
            <a:ext cx="1219200" cy="366713"/>
          </a:xfrm>
          <a:prstGeom prst="rect">
            <a:avLst/>
          </a:prstGeom>
          <a:noFill/>
          <a:ln w="9525">
            <a:noFill/>
            <a:miter lim="800000"/>
            <a:headEnd/>
            <a:tailEnd/>
          </a:ln>
          <a:effectLst/>
        </p:spPr>
        <p:txBody>
          <a:bodyPr>
            <a:spAutoFit/>
          </a:bodyPr>
          <a:lstStyle/>
          <a:p>
            <a:pPr>
              <a:spcBef>
                <a:spcPct val="50000"/>
              </a:spcBef>
            </a:pPr>
            <a:r>
              <a:rPr lang="en-US"/>
              <a:t>3.523</a:t>
            </a:r>
          </a:p>
        </p:txBody>
      </p:sp>
      <p:sp>
        <p:nvSpPr>
          <p:cNvPr id="44050" name="Rectangle 18"/>
          <p:cNvSpPr>
            <a:spLocks noChangeArrowheads="1"/>
          </p:cNvSpPr>
          <p:nvPr/>
        </p:nvSpPr>
        <p:spPr bwMode="auto">
          <a:xfrm>
            <a:off x="4343400" y="4495800"/>
            <a:ext cx="2165350" cy="366713"/>
          </a:xfrm>
          <a:prstGeom prst="rect">
            <a:avLst/>
          </a:prstGeom>
          <a:noFill/>
          <a:ln w="9525">
            <a:noFill/>
            <a:miter lim="800000"/>
            <a:headEnd/>
            <a:tailEnd/>
          </a:ln>
          <a:effectLst/>
        </p:spPr>
        <p:txBody>
          <a:bodyPr wrap="none">
            <a:spAutoFit/>
          </a:bodyPr>
          <a:lstStyle/>
          <a:p>
            <a:r>
              <a:rPr lang="en-US"/>
              <a:t>P(Z&gt;3.523)=.00043</a:t>
            </a:r>
          </a:p>
        </p:txBody>
      </p:sp>
      <p:sp>
        <p:nvSpPr>
          <p:cNvPr id="44051" name="Text Box 19"/>
          <p:cNvSpPr txBox="1">
            <a:spLocks noChangeArrowheads="1"/>
          </p:cNvSpPr>
          <p:nvPr/>
        </p:nvSpPr>
        <p:spPr bwMode="auto">
          <a:xfrm>
            <a:off x="4495800" y="5029200"/>
            <a:ext cx="3962400" cy="1878013"/>
          </a:xfrm>
          <a:prstGeom prst="rect">
            <a:avLst/>
          </a:prstGeom>
          <a:noFill/>
          <a:ln w="9525">
            <a:noFill/>
            <a:miter lim="800000"/>
            <a:headEnd/>
            <a:tailEnd/>
          </a:ln>
          <a:effectLst/>
        </p:spPr>
        <p:txBody>
          <a:bodyPr>
            <a:spAutoFit/>
          </a:bodyPr>
          <a:lstStyle/>
          <a:p>
            <a:pPr>
              <a:spcBef>
                <a:spcPct val="50000"/>
              </a:spcBef>
              <a:buFontTx/>
              <a:buChar char="•"/>
            </a:pPr>
            <a:r>
              <a:rPr lang="en-US"/>
              <a:t>We reject Ho because p-value of .00043&lt;alpha=.05</a:t>
            </a:r>
          </a:p>
          <a:p>
            <a:pPr>
              <a:spcBef>
                <a:spcPct val="50000"/>
              </a:spcBef>
              <a:buFontTx/>
              <a:buChar char="•"/>
            </a:pPr>
            <a:r>
              <a:rPr lang="en-US"/>
              <a:t>We have sufficient evidence that the average pick ups per location is less than the average walk bys per location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p:txBody>
          <a:bodyPr/>
          <a:lstStyle/>
          <a:p>
            <a:r>
              <a:rPr lang="en-US"/>
              <a:t>Conclusion-Location</a:t>
            </a:r>
          </a:p>
        </p:txBody>
      </p:sp>
      <p:sp>
        <p:nvSpPr>
          <p:cNvPr id="80899" name="Rectangle 3"/>
          <p:cNvSpPr>
            <a:spLocks noGrp="1" noRot="1" noChangeArrowheads="1"/>
          </p:cNvSpPr>
          <p:nvPr>
            <p:ph type="body" idx="1"/>
          </p:nvPr>
        </p:nvSpPr>
        <p:spPr/>
        <p:txBody>
          <a:bodyPr/>
          <a:lstStyle/>
          <a:p>
            <a:r>
              <a:rPr lang="en-US"/>
              <a:t>There is an association between location and picking up a recyclable, according to our research</a:t>
            </a:r>
          </a:p>
          <a:p>
            <a:r>
              <a:rPr lang="en-US"/>
              <a:t>The number of picking up a recyclable is less than the number of walk bys of a recyclable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idx="4294967295"/>
          </p:nvPr>
        </p:nvSpPr>
        <p:spPr/>
        <p:txBody>
          <a:bodyPr lIns="0" rIns="0" bIns="0" anchor="b"/>
          <a:lstStyle/>
          <a:p>
            <a:r>
              <a:rPr lang="en-US"/>
              <a:t>Type of Recyclable Vs. Pick-up</a:t>
            </a:r>
          </a:p>
        </p:txBody>
      </p:sp>
      <p:sp>
        <p:nvSpPr>
          <p:cNvPr id="51202" name="Content Placeholder 2"/>
          <p:cNvSpPr>
            <a:spLocks noGrp="1"/>
          </p:cNvSpPr>
          <p:nvPr>
            <p:ph idx="4294967295"/>
          </p:nvPr>
        </p:nvSpPr>
        <p:spPr/>
        <p:txBody>
          <a:bodyPr/>
          <a:lstStyle/>
          <a:p>
            <a:endParaRPr lang="en-US"/>
          </a:p>
        </p:txBody>
      </p:sp>
      <p:pic>
        <p:nvPicPr>
          <p:cNvPr id="51203" name="Picture 3"/>
          <p:cNvPicPr>
            <a:picLocks noChangeAspect="1" noChangeArrowheads="1"/>
          </p:cNvPicPr>
          <p:nvPr/>
        </p:nvPicPr>
        <p:blipFill>
          <a:blip r:embed="rId2"/>
          <a:srcRect/>
          <a:stretch>
            <a:fillRect/>
          </a:stretch>
        </p:blipFill>
        <p:spPr bwMode="auto">
          <a:xfrm>
            <a:off x="381000" y="2438400"/>
            <a:ext cx="3209925" cy="1695450"/>
          </a:xfrm>
          <a:prstGeom prst="rect">
            <a:avLst/>
          </a:prstGeom>
          <a:noFill/>
          <a:ln w="9525">
            <a:noFill/>
            <a:miter lim="800000"/>
            <a:headEnd/>
            <a:tailEnd/>
          </a:ln>
        </p:spPr>
      </p:pic>
      <p:pic>
        <p:nvPicPr>
          <p:cNvPr id="51204" name="Picture 4"/>
          <p:cNvPicPr>
            <a:picLocks noChangeAspect="1" noChangeArrowheads="1"/>
          </p:cNvPicPr>
          <p:nvPr/>
        </p:nvPicPr>
        <p:blipFill>
          <a:blip r:embed="rId3"/>
          <a:srcRect/>
          <a:stretch>
            <a:fillRect/>
          </a:stretch>
        </p:blipFill>
        <p:spPr bwMode="auto">
          <a:xfrm>
            <a:off x="3810000" y="3429000"/>
            <a:ext cx="4724400" cy="321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idx="4294967295"/>
          </p:nvPr>
        </p:nvSpPr>
        <p:spPr/>
        <p:txBody>
          <a:bodyPr lIns="0" rIns="0" bIns="0" anchor="b"/>
          <a:lstStyle/>
          <a:p>
            <a:r>
              <a:rPr lang="en-US"/>
              <a:t>CHECK</a:t>
            </a:r>
          </a:p>
        </p:txBody>
      </p:sp>
      <p:sp>
        <p:nvSpPr>
          <p:cNvPr id="52226"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52227" name="Text Placeholder 5"/>
          <p:cNvSpPr>
            <a:spLocks noGrp="1"/>
          </p:cNvSpPr>
          <p:nvPr>
            <p:ph type="body" sz="half" idx="4294967295"/>
          </p:nvPr>
        </p:nvSpPr>
        <p:spPr>
          <a:xfrm>
            <a:off x="4876800" y="1981200"/>
            <a:ext cx="3932238"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52228" name="Content Placeholder 4"/>
          <p:cNvSpPr>
            <a:spLocks noGrp="1"/>
          </p:cNvSpPr>
          <p:nvPr>
            <p:ph sz="quarter" idx="4294967295"/>
          </p:nvPr>
        </p:nvSpPr>
        <p:spPr>
          <a:xfrm>
            <a:off x="838200" y="2459038"/>
            <a:ext cx="3929063" cy="3636962"/>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52229" name="Content Placeholder 6"/>
          <p:cNvSpPr>
            <a:spLocks noGrp="1"/>
          </p:cNvSpPr>
          <p:nvPr>
            <p:ph sz="quarter" idx="4294967295"/>
          </p:nvPr>
        </p:nvSpPr>
        <p:spPr>
          <a:xfrm>
            <a:off x="4953000" y="2438400"/>
            <a:ext cx="3929063" cy="3636963"/>
          </a:xfrm>
        </p:spPr>
        <p:txBody>
          <a:bodyPr tIns="0"/>
          <a:lstStyle/>
          <a:p>
            <a:r>
              <a:rPr lang="en-US" sz="2600"/>
              <a:t>1. Chart Shows</a:t>
            </a:r>
          </a:p>
          <a:p>
            <a:r>
              <a:rPr lang="en-US" sz="2600"/>
              <a:t>2. Assumed</a:t>
            </a:r>
          </a:p>
          <a:p>
            <a:r>
              <a:rPr lang="en-US" sz="2600"/>
              <a:t>3. All expected values greater than 5</a:t>
            </a:r>
          </a:p>
        </p:txBody>
      </p:sp>
      <p:sp>
        <p:nvSpPr>
          <p:cNvPr id="52230" name="TextBox 7"/>
          <p:cNvSpPr txBox="1">
            <a:spLocks noChangeArrowheads="1"/>
          </p:cNvSpPr>
          <p:nvPr/>
        </p:nvSpPr>
        <p:spPr bwMode="auto">
          <a:xfrm>
            <a:off x="914400" y="5105400"/>
            <a:ext cx="78486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52232" name="Text Box 8"/>
          <p:cNvSpPr txBox="1">
            <a:spLocks noChangeArrowheads="1"/>
          </p:cNvSpPr>
          <p:nvPr/>
        </p:nvSpPr>
        <p:spPr bwMode="auto">
          <a:xfrm>
            <a:off x="838200" y="5803900"/>
            <a:ext cx="8305800" cy="1054100"/>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type of recyclable and picking up recyclable </a:t>
            </a:r>
          </a:p>
          <a:p>
            <a:pPr>
              <a:spcBef>
                <a:spcPct val="50000"/>
              </a:spcBef>
              <a:buFontTx/>
              <a:buChar char="•"/>
            </a:pPr>
            <a:r>
              <a:rPr lang="en-US"/>
              <a:t>Ha: There is an association between type of recyclable and picking up recyclable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p:txBody>
          <a:bodyPr lIns="0" rIns="0" bIns="0" anchor="b"/>
          <a:lstStyle/>
          <a:p>
            <a:r>
              <a:rPr lang="en-US"/>
              <a:t>History of Recycling</a:t>
            </a:r>
          </a:p>
        </p:txBody>
      </p:sp>
      <p:sp>
        <p:nvSpPr>
          <p:cNvPr id="16386" name="Content Placeholder 2"/>
          <p:cNvSpPr>
            <a:spLocks noGrp="1"/>
          </p:cNvSpPr>
          <p:nvPr>
            <p:ph idx="4294967295"/>
          </p:nvPr>
        </p:nvSpPr>
        <p:spPr/>
        <p:txBody>
          <a:bodyPr/>
          <a:lstStyle/>
          <a:p>
            <a:r>
              <a:rPr lang="en-US" sz="2400"/>
              <a:t>Definition-the processing of used or waste material so that it can be used again, instead of being wasted</a:t>
            </a:r>
          </a:p>
          <a:p>
            <a:r>
              <a:rPr lang="en-US" sz="2400"/>
              <a:t>Recycling is a key component of modern waste reduction or the Three R’s</a:t>
            </a:r>
          </a:p>
          <a:p>
            <a:pPr lvl="1"/>
            <a:r>
              <a:rPr lang="en-US" sz="2400"/>
              <a:t>“Reduce, Reuse, Recycle”</a:t>
            </a:r>
          </a:p>
          <a:p>
            <a:r>
              <a:rPr lang="en-US" sz="2400"/>
              <a:t>Recyclable materials include many kinds of glass, paper, metal, plastic, textiles, and electronics</a:t>
            </a:r>
          </a:p>
          <a:p>
            <a:r>
              <a:rPr lang="en-US" sz="2400"/>
              <a:t>Recycling has been a common practice for most of human history, dating as far back as 400 b.c.</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lIns="0" rIns="0" bIns="0" anchor="b">
            <a:normAutofit/>
          </a:bodyPr>
          <a:lstStyle/>
          <a:p>
            <a:r>
              <a:rPr lang="en-US" sz="4300"/>
              <a:t>Chi Square Test for Independence</a:t>
            </a:r>
          </a:p>
        </p:txBody>
      </p:sp>
      <p:pic>
        <p:nvPicPr>
          <p:cNvPr id="53251" name="Picture 3"/>
          <p:cNvPicPr>
            <a:picLocks noChangeAspect="1" noChangeArrowheads="1"/>
          </p:cNvPicPr>
          <p:nvPr/>
        </p:nvPicPr>
        <p:blipFill>
          <a:blip r:embed="rId3"/>
          <a:srcRect/>
          <a:stretch>
            <a:fillRect/>
          </a:stretch>
        </p:blipFill>
        <p:spPr bwMode="auto">
          <a:xfrm>
            <a:off x="228600" y="1676400"/>
            <a:ext cx="3587750" cy="4267200"/>
          </a:xfrm>
          <a:prstGeom prst="rect">
            <a:avLst/>
          </a:prstGeom>
          <a:noFill/>
          <a:ln w="9525">
            <a:noFill/>
            <a:miter lim="800000"/>
            <a:headEnd/>
            <a:tailEnd/>
          </a:ln>
        </p:spPr>
      </p:pic>
      <p:graphicFrame>
        <p:nvGraphicFramePr>
          <p:cNvPr id="53254" name="Object 6"/>
          <p:cNvGraphicFramePr>
            <a:graphicFrameLocks noChangeAspect="1"/>
          </p:cNvGraphicFramePr>
          <p:nvPr/>
        </p:nvGraphicFramePr>
        <p:xfrm>
          <a:off x="4343400" y="1981200"/>
          <a:ext cx="3108325" cy="1066800"/>
        </p:xfrm>
        <a:graphic>
          <a:graphicData uri="http://schemas.openxmlformats.org/presentationml/2006/ole">
            <p:oleObj spid="_x0000_s53254" name="Equation" r:id="rId4" imgW="1295280" imgH="444240" progId="Equation.3">
              <p:embed/>
            </p:oleObj>
          </a:graphicData>
        </a:graphic>
      </p:graphicFrame>
      <p:sp>
        <p:nvSpPr>
          <p:cNvPr id="53255" name="Rectangle 7"/>
          <p:cNvSpPr>
            <a:spLocks noChangeArrowheads="1"/>
          </p:cNvSpPr>
          <p:nvPr/>
        </p:nvSpPr>
        <p:spPr bwMode="auto">
          <a:xfrm>
            <a:off x="3886200" y="3124200"/>
            <a:ext cx="4572000" cy="641350"/>
          </a:xfrm>
          <a:prstGeom prst="rect">
            <a:avLst/>
          </a:prstGeom>
          <a:noFill/>
          <a:ln w="9525">
            <a:noFill/>
            <a:miter lim="800000"/>
            <a:headEnd/>
            <a:tailEnd/>
          </a:ln>
          <a:effectLst/>
        </p:spPr>
        <p:txBody>
          <a:bodyPr>
            <a:spAutoFit/>
          </a:bodyPr>
          <a:lstStyle/>
          <a:p>
            <a:r>
              <a:rPr lang="en-US" u="sng">
                <a:solidFill>
                  <a:srgbClr val="000000"/>
                </a:solidFill>
              </a:rPr>
              <a:t>(253-257.1)²</a:t>
            </a:r>
            <a:r>
              <a:rPr lang="en-US">
                <a:solidFill>
                  <a:srgbClr val="000000"/>
                </a:solidFill>
              </a:rPr>
              <a:t>+ </a:t>
            </a:r>
            <a:r>
              <a:rPr lang="en-US" u="sng">
                <a:solidFill>
                  <a:srgbClr val="000000"/>
                </a:solidFill>
              </a:rPr>
              <a:t>(254-249.9)²</a:t>
            </a:r>
            <a:r>
              <a:rPr lang="en-US">
                <a:solidFill>
                  <a:srgbClr val="000000"/>
                </a:solidFill>
              </a:rPr>
              <a:t>+…=.4628</a:t>
            </a:r>
          </a:p>
          <a:p>
            <a:r>
              <a:rPr lang="en-US"/>
              <a:t>     </a:t>
            </a:r>
            <a:r>
              <a:rPr lang="en-US">
                <a:solidFill>
                  <a:srgbClr val="000000"/>
                </a:solidFill>
              </a:rPr>
              <a:t>257.1               249.9</a:t>
            </a:r>
          </a:p>
        </p:txBody>
      </p:sp>
      <p:sp>
        <p:nvSpPr>
          <p:cNvPr id="53256" name="TextBox 9"/>
          <p:cNvSpPr txBox="1">
            <a:spLocks noChangeArrowheads="1"/>
          </p:cNvSpPr>
          <p:nvPr/>
        </p:nvSpPr>
        <p:spPr bwMode="auto">
          <a:xfrm>
            <a:off x="4038600" y="3810000"/>
            <a:ext cx="4724400" cy="366713"/>
          </a:xfrm>
          <a:prstGeom prst="rect">
            <a:avLst/>
          </a:prstGeom>
          <a:noFill/>
          <a:ln w="9525">
            <a:noFill/>
            <a:miter lim="800000"/>
            <a:headEnd/>
            <a:tailEnd/>
          </a:ln>
        </p:spPr>
        <p:txBody>
          <a:bodyPr>
            <a:spAutoFit/>
          </a:bodyPr>
          <a:lstStyle/>
          <a:p>
            <a:r>
              <a:rPr lang="en-US">
                <a:solidFill>
                  <a:srgbClr val="000000"/>
                </a:solidFill>
                <a:latin typeface="Trebuchet MS" pitchFamily="34" charset="0"/>
              </a:rPr>
              <a:t>P(sdf&gt;.4628|DF=1)=.5</a:t>
            </a:r>
          </a:p>
        </p:txBody>
      </p:sp>
      <p:pic>
        <p:nvPicPr>
          <p:cNvPr id="53257" name="Picture 3"/>
          <p:cNvPicPr>
            <a:picLocks noChangeAspect="1" noChangeArrowheads="1"/>
          </p:cNvPicPr>
          <p:nvPr/>
        </p:nvPicPr>
        <p:blipFill>
          <a:blip r:embed="rId5"/>
          <a:srcRect t="17390" r="86111"/>
          <a:stretch>
            <a:fillRect/>
          </a:stretch>
        </p:blipFill>
        <p:spPr bwMode="auto">
          <a:xfrm>
            <a:off x="4343400" y="3810000"/>
            <a:ext cx="241300" cy="457200"/>
          </a:xfrm>
          <a:prstGeom prst="rect">
            <a:avLst/>
          </a:prstGeom>
          <a:noFill/>
          <a:ln w="9525">
            <a:noFill/>
            <a:miter lim="800000"/>
            <a:headEnd/>
            <a:tailEnd/>
          </a:ln>
        </p:spPr>
      </p:pic>
      <p:sp>
        <p:nvSpPr>
          <p:cNvPr id="53258" name="Text Box 10"/>
          <p:cNvSpPr txBox="1">
            <a:spLocks noChangeArrowheads="1"/>
          </p:cNvSpPr>
          <p:nvPr/>
        </p:nvSpPr>
        <p:spPr bwMode="auto">
          <a:xfrm>
            <a:off x="3886200" y="4572000"/>
            <a:ext cx="4953000" cy="1603375"/>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.5&gt; alpha=.05</a:t>
            </a:r>
          </a:p>
          <a:p>
            <a:pPr>
              <a:spcBef>
                <a:spcPct val="50000"/>
              </a:spcBef>
              <a:buFontTx/>
              <a:buChar char="•"/>
            </a:pPr>
            <a:r>
              <a:rPr lang="en-US"/>
              <a:t>We have sufficient evidence that there is no association between type of recyclable and picking up a recyclable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p:txBody>
          <a:bodyPr lIns="0" rIns="0" bIns="0" anchor="b"/>
          <a:lstStyle/>
          <a:p>
            <a:r>
              <a:rPr lang="en-US"/>
              <a:t>CHECK</a:t>
            </a:r>
          </a:p>
        </p:txBody>
      </p:sp>
      <p:sp>
        <p:nvSpPr>
          <p:cNvPr id="1029" name="Text Placeholder 3"/>
          <p:cNvSpPr>
            <a:spLocks noGrp="1"/>
          </p:cNvSpPr>
          <p:nvPr>
            <p:ph type="body" idx="4294967295"/>
          </p:nvPr>
        </p:nvSpPr>
        <p:spPr>
          <a:xfrm>
            <a:off x="838200" y="19812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1030" name="Text Placeholder 5"/>
          <p:cNvSpPr>
            <a:spLocks noGrp="1"/>
          </p:cNvSpPr>
          <p:nvPr>
            <p:ph type="body" sz="half" idx="4294967295"/>
          </p:nvPr>
        </p:nvSpPr>
        <p:spPr>
          <a:xfrm>
            <a:off x="4913313" y="2057400"/>
            <a:ext cx="3932237"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1031" name="Content Placeholder 4"/>
          <p:cNvSpPr>
            <a:spLocks noGrp="1"/>
          </p:cNvSpPr>
          <p:nvPr>
            <p:ph sz="quarter" idx="4294967295"/>
          </p:nvPr>
        </p:nvSpPr>
        <p:spPr>
          <a:xfrm>
            <a:off x="838200" y="2438400"/>
            <a:ext cx="3929063" cy="3636963"/>
          </a:xfrm>
        </p:spPr>
        <p:txBody>
          <a:bodyPr tIns="0"/>
          <a:lstStyle/>
          <a:p>
            <a:r>
              <a:rPr lang="en-US" sz="2600"/>
              <a:t>1. 2 Independent Simple Random Sample</a:t>
            </a:r>
          </a:p>
          <a:p>
            <a:r>
              <a:rPr lang="en-US" sz="2600"/>
              <a:t>2.</a:t>
            </a:r>
          </a:p>
        </p:txBody>
      </p:sp>
      <p:sp>
        <p:nvSpPr>
          <p:cNvPr id="1032" name="Content Placeholder 6"/>
          <p:cNvSpPr>
            <a:spLocks noGrp="1"/>
          </p:cNvSpPr>
          <p:nvPr>
            <p:ph sz="quarter" idx="4294967295"/>
          </p:nvPr>
        </p:nvSpPr>
        <p:spPr>
          <a:xfrm>
            <a:off x="4916488" y="2459038"/>
            <a:ext cx="3929062" cy="3636962"/>
          </a:xfrm>
        </p:spPr>
        <p:txBody>
          <a:bodyPr tIns="0"/>
          <a:lstStyle/>
          <a:p>
            <a:r>
              <a:rPr lang="en-US" sz="2600"/>
              <a:t>1. Assumed</a:t>
            </a:r>
          </a:p>
          <a:p>
            <a:r>
              <a:rPr lang="en-US" sz="2600"/>
              <a:t>2.252.99</a:t>
            </a:r>
          </a:p>
          <a:p>
            <a:pPr>
              <a:buFont typeface="Wingdings" pitchFamily="2" charset="2"/>
              <a:buNone/>
            </a:pPr>
            <a:r>
              <a:rPr lang="en-US" sz="2600"/>
              <a:t>       106.00     &gt;10</a:t>
            </a:r>
          </a:p>
          <a:p>
            <a:pPr>
              <a:buFont typeface="Wingdings" pitchFamily="2" charset="2"/>
              <a:buNone/>
            </a:pPr>
            <a:r>
              <a:rPr lang="en-US" sz="2600"/>
              <a:t>        254.00</a:t>
            </a:r>
          </a:p>
          <a:p>
            <a:pPr>
              <a:buFont typeface="Wingdings" pitchFamily="2" charset="2"/>
              <a:buNone/>
            </a:pPr>
            <a:r>
              <a:rPr lang="en-US" sz="2600"/>
              <a:t>        94.99      &gt;10</a:t>
            </a:r>
          </a:p>
          <a:p>
            <a:r>
              <a:rPr lang="en-US" sz="2600"/>
              <a:t>3. More than 3590 bottles and 3490 cans</a:t>
            </a:r>
          </a:p>
          <a:p>
            <a:pPr>
              <a:buFont typeface="Wingdings" pitchFamily="2" charset="2"/>
              <a:buNone/>
            </a:pPr>
            <a:r>
              <a:rPr lang="en-US" sz="2600"/>
              <a:t>         </a:t>
            </a:r>
          </a:p>
        </p:txBody>
      </p:sp>
      <p:graphicFrame>
        <p:nvGraphicFramePr>
          <p:cNvPr id="1027" name="Object 3"/>
          <p:cNvGraphicFramePr>
            <a:graphicFrameLocks noChangeAspect="1"/>
          </p:cNvGraphicFramePr>
          <p:nvPr/>
        </p:nvGraphicFramePr>
        <p:xfrm>
          <a:off x="1600200" y="3581400"/>
          <a:ext cx="1911350" cy="2971800"/>
        </p:xfrm>
        <a:graphic>
          <a:graphicData uri="http://schemas.openxmlformats.org/presentationml/2006/ole">
            <p:oleObj spid="_x0000_s1027" name="Equation" r:id="rId3" imgW="825480" imgH="1422360" progId="Equation.3">
              <p:embed/>
            </p:oleObj>
          </a:graphicData>
        </a:graphic>
      </p:graphicFrame>
      <p:sp>
        <p:nvSpPr>
          <p:cNvPr id="1033" name="TextBox 9"/>
          <p:cNvSpPr txBox="1">
            <a:spLocks noChangeArrowheads="1"/>
          </p:cNvSpPr>
          <p:nvPr/>
        </p:nvSpPr>
        <p:spPr bwMode="auto">
          <a:xfrm>
            <a:off x="1066800" y="5715000"/>
            <a:ext cx="609600" cy="366713"/>
          </a:xfrm>
          <a:prstGeom prst="rect">
            <a:avLst/>
          </a:prstGeom>
          <a:noFill/>
          <a:ln w="9525">
            <a:noFill/>
            <a:miter lim="800000"/>
            <a:headEnd/>
            <a:tailEnd/>
          </a:ln>
        </p:spPr>
        <p:txBody>
          <a:bodyPr>
            <a:spAutoFit/>
          </a:bodyPr>
          <a:lstStyle/>
          <a:p>
            <a:r>
              <a:rPr lang="en-US">
                <a:latin typeface="Constantia" pitchFamily="18" charset="0"/>
              </a:rPr>
              <a:t>3.</a:t>
            </a:r>
          </a:p>
        </p:txBody>
      </p:sp>
      <p:graphicFrame>
        <p:nvGraphicFramePr>
          <p:cNvPr id="1035" name="Object 11"/>
          <p:cNvGraphicFramePr>
            <a:graphicFrameLocks noChangeAspect="1"/>
          </p:cNvGraphicFramePr>
          <p:nvPr/>
        </p:nvGraphicFramePr>
        <p:xfrm>
          <a:off x="3124200" y="3886200"/>
          <a:ext cx="768350" cy="1295400"/>
        </p:xfrm>
        <a:graphic>
          <a:graphicData uri="http://schemas.openxmlformats.org/presentationml/2006/ole">
            <p:oleObj spid="_x0000_s1035" name="Equation" r:id="rId4" imgW="304560" imgH="63468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p:txBody>
          <a:bodyPr lIns="0" rIns="0" bIns="0" anchor="b"/>
          <a:lstStyle/>
          <a:p>
            <a:r>
              <a:rPr lang="en-US"/>
              <a:t>2 Proportion Z Test</a:t>
            </a:r>
          </a:p>
        </p:txBody>
      </p:sp>
      <p:pic>
        <p:nvPicPr>
          <p:cNvPr id="56323" name="Picture 3"/>
          <p:cNvPicPr>
            <a:picLocks noChangeAspect="1" noChangeArrowheads="1"/>
          </p:cNvPicPr>
          <p:nvPr/>
        </p:nvPicPr>
        <p:blipFill>
          <a:blip r:embed="rId2"/>
          <a:srcRect/>
          <a:stretch>
            <a:fillRect/>
          </a:stretch>
        </p:blipFill>
        <p:spPr bwMode="auto">
          <a:xfrm>
            <a:off x="0" y="2057400"/>
            <a:ext cx="4221163" cy="4800600"/>
          </a:xfrm>
          <a:prstGeom prst="rect">
            <a:avLst/>
          </a:prstGeom>
          <a:noFill/>
          <a:ln w="9525">
            <a:noFill/>
            <a:miter lim="800000"/>
            <a:headEnd/>
            <a:tailEnd/>
          </a:ln>
        </p:spPr>
      </p:pic>
      <p:sp>
        <p:nvSpPr>
          <p:cNvPr id="6" name="Rectangle 5"/>
          <p:cNvSpPr/>
          <p:nvPr/>
        </p:nvSpPr>
        <p:spPr>
          <a:xfrm>
            <a:off x="5257800" y="2133600"/>
            <a:ext cx="4800600" cy="641350"/>
          </a:xfrm>
          <a:prstGeom prst="rect">
            <a:avLst/>
          </a:prstGeom>
        </p:spPr>
        <p:txBody>
          <a:bodyPr>
            <a:spAutoFit/>
          </a:bodyPr>
          <a:lstStyle/>
          <a:p>
            <a:r>
              <a:rPr lang="en-US">
                <a:latin typeface="Trebuchet MS" pitchFamily="34" charset="0"/>
              </a:rPr>
              <a:t>Ho: P</a:t>
            </a:r>
            <a:r>
              <a:rPr lang="en-US" sz="1000">
                <a:latin typeface="Trebuchet MS" pitchFamily="34" charset="0"/>
              </a:rPr>
              <a:t>B</a:t>
            </a:r>
            <a:r>
              <a:rPr lang="en-US">
                <a:latin typeface="Trebuchet MS" pitchFamily="34" charset="0"/>
              </a:rPr>
              <a:t>= P</a:t>
            </a:r>
            <a:r>
              <a:rPr lang="en-US" sz="1000">
                <a:latin typeface="Trebuchet MS" pitchFamily="34" charset="0"/>
              </a:rPr>
              <a:t>C</a:t>
            </a:r>
            <a:endParaRPr lang="en-US">
              <a:latin typeface="Trebuchet MS" pitchFamily="34" charset="0"/>
            </a:endParaRPr>
          </a:p>
          <a:p>
            <a:r>
              <a:rPr lang="en-US">
                <a:latin typeface="Trebuchet MS" pitchFamily="34" charset="0"/>
              </a:rPr>
              <a:t>Ha: P</a:t>
            </a:r>
            <a:r>
              <a:rPr lang="en-US" sz="1000">
                <a:latin typeface="Trebuchet MS" pitchFamily="34" charset="0"/>
              </a:rPr>
              <a:t>B</a:t>
            </a:r>
            <a:r>
              <a:rPr lang="en-US">
                <a:latin typeface="Trebuchet MS" pitchFamily="34" charset="0"/>
              </a:rPr>
              <a:t> ≠  P</a:t>
            </a:r>
            <a:r>
              <a:rPr lang="en-US" sz="1000">
                <a:latin typeface="Trebuchet MS" pitchFamily="34" charset="0"/>
              </a:rPr>
              <a:t>C</a:t>
            </a:r>
            <a:endParaRPr lang="en-US">
              <a:latin typeface="Trebuchet MS" pitchFamily="34" charset="0"/>
            </a:endParaRPr>
          </a:p>
        </p:txBody>
      </p:sp>
      <p:pic>
        <p:nvPicPr>
          <p:cNvPr id="56326" name="Picture 3"/>
          <p:cNvPicPr>
            <a:picLocks noChangeAspect="1" noChangeArrowheads="1"/>
          </p:cNvPicPr>
          <p:nvPr/>
        </p:nvPicPr>
        <p:blipFill>
          <a:blip r:embed="rId3"/>
          <a:srcRect/>
          <a:stretch>
            <a:fillRect/>
          </a:stretch>
        </p:blipFill>
        <p:spPr bwMode="auto">
          <a:xfrm>
            <a:off x="4419600" y="2819400"/>
            <a:ext cx="3362325" cy="1598613"/>
          </a:xfrm>
          <a:prstGeom prst="rect">
            <a:avLst/>
          </a:prstGeom>
          <a:noFill/>
          <a:ln w="9525">
            <a:noFill/>
            <a:miter lim="800000"/>
            <a:headEnd/>
            <a:tailEnd/>
          </a:ln>
        </p:spPr>
      </p:pic>
      <p:sp>
        <p:nvSpPr>
          <p:cNvPr id="56327" name="Text Box 7"/>
          <p:cNvSpPr txBox="1">
            <a:spLocks noChangeArrowheads="1"/>
          </p:cNvSpPr>
          <p:nvPr/>
        </p:nvSpPr>
        <p:spPr bwMode="auto">
          <a:xfrm>
            <a:off x="7848600" y="3200400"/>
            <a:ext cx="1295400" cy="366713"/>
          </a:xfrm>
          <a:prstGeom prst="rect">
            <a:avLst/>
          </a:prstGeom>
          <a:noFill/>
          <a:ln w="9525">
            <a:noFill/>
            <a:miter lim="800000"/>
            <a:headEnd/>
            <a:tailEnd/>
          </a:ln>
          <a:effectLst/>
        </p:spPr>
        <p:txBody>
          <a:bodyPr>
            <a:spAutoFit/>
          </a:bodyPr>
          <a:lstStyle/>
          <a:p>
            <a:pPr>
              <a:spcBef>
                <a:spcPct val="50000"/>
              </a:spcBef>
            </a:pPr>
            <a:r>
              <a:rPr lang="en-US"/>
              <a:t>-.6803</a:t>
            </a:r>
          </a:p>
        </p:txBody>
      </p:sp>
      <p:sp>
        <p:nvSpPr>
          <p:cNvPr id="56328" name="Rectangle 8"/>
          <p:cNvSpPr>
            <a:spLocks noChangeArrowheads="1"/>
          </p:cNvSpPr>
          <p:nvPr/>
        </p:nvSpPr>
        <p:spPr bwMode="auto">
          <a:xfrm>
            <a:off x="4572000" y="4495800"/>
            <a:ext cx="1974850" cy="366713"/>
          </a:xfrm>
          <a:prstGeom prst="rect">
            <a:avLst/>
          </a:prstGeom>
          <a:noFill/>
          <a:ln w="9525">
            <a:noFill/>
            <a:miter lim="800000"/>
            <a:headEnd/>
            <a:tailEnd/>
          </a:ln>
          <a:effectLst/>
        </p:spPr>
        <p:txBody>
          <a:bodyPr wrap="none">
            <a:spAutoFit/>
          </a:bodyPr>
          <a:lstStyle/>
          <a:p>
            <a:r>
              <a:rPr lang="en-US"/>
              <a:t>2xP(Z&lt;-.6803)=.5</a:t>
            </a:r>
          </a:p>
        </p:txBody>
      </p:sp>
      <p:sp>
        <p:nvSpPr>
          <p:cNvPr id="56329" name="Text Box 9"/>
          <p:cNvSpPr txBox="1">
            <a:spLocks noChangeArrowheads="1"/>
          </p:cNvSpPr>
          <p:nvPr/>
        </p:nvSpPr>
        <p:spPr bwMode="auto">
          <a:xfrm>
            <a:off x="4419600" y="4953000"/>
            <a:ext cx="4191000" cy="2290763"/>
          </a:xfrm>
          <a:prstGeom prst="rect">
            <a:avLst/>
          </a:prstGeom>
          <a:noFill/>
          <a:ln w="9525">
            <a:noFill/>
            <a:miter lim="800000"/>
            <a:headEnd/>
            <a:tailEnd/>
          </a:ln>
          <a:effectLst/>
        </p:spPr>
        <p:txBody>
          <a:bodyPr>
            <a:spAutoFit/>
          </a:bodyPr>
          <a:lstStyle/>
          <a:p>
            <a:pPr>
              <a:spcBef>
                <a:spcPct val="50000"/>
              </a:spcBef>
              <a:buFontTx/>
              <a:buChar char="•"/>
            </a:pPr>
            <a:r>
              <a:rPr lang="en-US"/>
              <a:t>We fail to reject Ho because p-value of .05&lt;alpha=.5</a:t>
            </a:r>
          </a:p>
          <a:p>
            <a:pPr>
              <a:spcBef>
                <a:spcPct val="50000"/>
              </a:spcBef>
              <a:buFontTx/>
              <a:buChar char="•"/>
            </a:pPr>
            <a:r>
              <a:rPr lang="en-US"/>
              <a:t>We have sufficient evidence that the average number of bottles picked up is equal to the average number of cans picked up </a:t>
            </a:r>
          </a:p>
          <a:p>
            <a:pPr>
              <a:spcBef>
                <a:spcPct val="50000"/>
              </a:spcBef>
            </a:pP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p:txBody>
          <a:bodyPr/>
          <a:lstStyle/>
          <a:p>
            <a:r>
              <a:rPr lang="en-US"/>
              <a:t>Conclusion-Type of Recyclable</a:t>
            </a:r>
          </a:p>
        </p:txBody>
      </p:sp>
      <p:sp>
        <p:nvSpPr>
          <p:cNvPr id="81923" name="Rectangle 3"/>
          <p:cNvSpPr>
            <a:spLocks noGrp="1" noRot="1" noChangeArrowheads="1"/>
          </p:cNvSpPr>
          <p:nvPr>
            <p:ph type="body" idx="1"/>
          </p:nvPr>
        </p:nvSpPr>
        <p:spPr/>
        <p:txBody>
          <a:bodyPr/>
          <a:lstStyle/>
          <a:p>
            <a:r>
              <a:rPr lang="en-US"/>
              <a:t>There is no association between the type of recyclable and picking up a recyclable, according to our research</a:t>
            </a:r>
          </a:p>
          <a:p>
            <a:r>
              <a:rPr lang="en-US"/>
              <a:t>The type of litter should not impact whether or not it is picked up</a:t>
            </a:r>
          </a:p>
          <a:p>
            <a:r>
              <a:rPr lang="en-US"/>
              <a:t>The average number of bottles picked up should match the average number of cans picked up</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p:txBody>
          <a:bodyPr/>
          <a:lstStyle/>
          <a:p>
            <a:r>
              <a:rPr lang="en-US"/>
              <a:t>Application</a:t>
            </a:r>
          </a:p>
        </p:txBody>
      </p:sp>
      <p:sp>
        <p:nvSpPr>
          <p:cNvPr id="82947" name="Rectangle 3"/>
          <p:cNvSpPr>
            <a:spLocks noGrp="1" noRot="1" noChangeArrowheads="1"/>
          </p:cNvSpPr>
          <p:nvPr>
            <p:ph type="body" idx="1"/>
          </p:nvPr>
        </p:nvSpPr>
        <p:spPr/>
        <p:txBody>
          <a:bodyPr/>
          <a:lstStyle/>
          <a:p>
            <a:r>
              <a:rPr lang="en-US"/>
              <a:t>Everyone is encouraged to recycle/ not pollute</a:t>
            </a:r>
          </a:p>
          <a:p>
            <a:r>
              <a:rPr lang="en-US"/>
              <a:t>There is a lot of pollution/litter</a:t>
            </a:r>
          </a:p>
          <a:p>
            <a:r>
              <a:rPr lang="en-US"/>
              <a:t>Some people are conscious about this issue</a:t>
            </a:r>
          </a:p>
          <a:p>
            <a:r>
              <a:rPr lang="en-US"/>
              <a:t>Keep an eye out for litter, pick it up and dispose of it in its correct container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idx="4294967295"/>
          </p:nvPr>
        </p:nvSpPr>
        <p:spPr/>
        <p:txBody>
          <a:bodyPr lIns="0" rIns="0" bIns="0" anchor="b"/>
          <a:lstStyle/>
          <a:p>
            <a:r>
              <a:rPr lang="en-US"/>
              <a:t>Sources of Bias/Error</a:t>
            </a:r>
          </a:p>
        </p:txBody>
      </p:sp>
      <p:sp>
        <p:nvSpPr>
          <p:cNvPr id="57346" name="Content Placeholder 2"/>
          <p:cNvSpPr>
            <a:spLocks noGrp="1"/>
          </p:cNvSpPr>
          <p:nvPr>
            <p:ph idx="4294967295"/>
          </p:nvPr>
        </p:nvSpPr>
        <p:spPr/>
        <p:txBody>
          <a:bodyPr/>
          <a:lstStyle/>
          <a:p>
            <a:r>
              <a:rPr lang="en-US" sz="2800"/>
              <a:t>People may not have seen the recyclable</a:t>
            </a:r>
          </a:p>
          <a:p>
            <a:r>
              <a:rPr lang="en-US" sz="2800"/>
              <a:t>People may not know what to do with recyclable</a:t>
            </a:r>
          </a:p>
          <a:p>
            <a:r>
              <a:rPr lang="en-US" sz="2800"/>
              <a:t>Not enough data</a:t>
            </a:r>
          </a:p>
          <a:p>
            <a:r>
              <a:rPr lang="en-US" sz="2800"/>
              <a:t>Only surveyed for one day at each place</a:t>
            </a:r>
          </a:p>
          <a:p>
            <a:r>
              <a:rPr lang="en-US" sz="2800"/>
              <a:t>More “green” people may have stayed home due to the weather/vacation </a:t>
            </a:r>
          </a:p>
          <a:p>
            <a:r>
              <a:rPr lang="en-US" sz="2800"/>
              <a:t>People may have their hands full</a:t>
            </a:r>
          </a:p>
          <a:p>
            <a:r>
              <a:rPr lang="en-US" sz="2800"/>
              <a:t>People may think the trash is dirty and not want to get germs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p:txBody>
          <a:bodyPr lIns="0" rIns="0" bIns="0" anchor="b"/>
          <a:lstStyle/>
          <a:p>
            <a:r>
              <a:rPr lang="en-US"/>
              <a:t>Personal Opinions</a:t>
            </a:r>
          </a:p>
        </p:txBody>
      </p:sp>
      <p:sp>
        <p:nvSpPr>
          <p:cNvPr id="58370" name="Content Placeholder 2"/>
          <p:cNvSpPr>
            <a:spLocks noGrp="1"/>
          </p:cNvSpPr>
          <p:nvPr>
            <p:ph idx="4294967295"/>
          </p:nvPr>
        </p:nvSpPr>
        <p:spPr/>
        <p:txBody>
          <a:bodyPr/>
          <a:lstStyle/>
          <a:p>
            <a:r>
              <a:rPr lang="en-US"/>
              <a:t>We had a lot of data, maybe too much </a:t>
            </a:r>
          </a:p>
          <a:p>
            <a:pPr lvl="1"/>
            <a:r>
              <a:rPr lang="en-US"/>
              <a:t>Tough to keep organized and make sure we watched everyone</a:t>
            </a:r>
          </a:p>
          <a:p>
            <a:r>
              <a:rPr lang="en-US"/>
              <a:t>Took the entire first day to enter everything into fathom</a:t>
            </a:r>
          </a:p>
          <a:p>
            <a:r>
              <a:rPr lang="en-US"/>
              <a:t>We had a lot of tests </a:t>
            </a:r>
          </a:p>
          <a:p>
            <a:r>
              <a:rPr lang="en-US"/>
              <a:t>Having only categorical data limited the number of tests we could use</a:t>
            </a:r>
          </a:p>
          <a:p>
            <a:r>
              <a:rPr lang="en-US"/>
              <a:t>Less people recycle than we thought</a:t>
            </a:r>
          </a:p>
          <a:p>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idx="4294967295"/>
          </p:nvPr>
        </p:nvSpPr>
        <p:spPr/>
        <p:txBody>
          <a:bodyPr lIns="0" rIns="0" bIns="0" anchor="b"/>
          <a:lstStyle/>
          <a:p>
            <a:r>
              <a:rPr lang="en-US"/>
              <a:t>Sources of Data/Information</a:t>
            </a:r>
          </a:p>
        </p:txBody>
      </p:sp>
      <p:sp>
        <p:nvSpPr>
          <p:cNvPr id="59394" name="Content Placeholder 2"/>
          <p:cNvSpPr>
            <a:spLocks noGrp="1"/>
          </p:cNvSpPr>
          <p:nvPr>
            <p:ph idx="4294967295"/>
          </p:nvPr>
        </p:nvSpPr>
        <p:spPr/>
        <p:txBody>
          <a:bodyPr/>
          <a:lstStyle/>
          <a:p>
            <a:r>
              <a:rPr lang="en-US">
                <a:hlinkClick r:id="rId2"/>
              </a:rPr>
              <a:t>http://en.wikipedia.org/wiki/America_Recycles_Day#Government_involvement</a:t>
            </a:r>
            <a:endParaRPr lang="en-US"/>
          </a:p>
          <a:p>
            <a:r>
              <a:rPr lang="en-US">
                <a:hlinkClick r:id="rId3"/>
              </a:rPr>
              <a:t>http://en.wikipedia.org/wiki/Recycling</a:t>
            </a:r>
            <a:endParaRPr lang="en-US"/>
          </a:p>
          <a:p>
            <a:r>
              <a:rPr lang="en-US"/>
              <a:t>Valley Square </a:t>
            </a:r>
          </a:p>
          <a:p>
            <a:r>
              <a:rPr lang="en-US"/>
              <a:t>Montgomery Mall</a:t>
            </a:r>
          </a:p>
          <a:p>
            <a:r>
              <a:rPr lang="en-US"/>
              <a:t>Meyer Way Park</a:t>
            </a:r>
          </a:p>
          <a:p>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p:txBody>
          <a:bodyPr lIns="0" rIns="0" bIns="0" anchor="b"/>
          <a:lstStyle/>
          <a:p>
            <a:r>
              <a:rPr lang="en-US"/>
              <a:t>Question &amp; Answer</a:t>
            </a:r>
          </a:p>
        </p:txBody>
      </p:sp>
      <p:sp>
        <p:nvSpPr>
          <p:cNvPr id="60418" name="Content Placeholder 2"/>
          <p:cNvSpPr>
            <a:spLocks noGrp="1"/>
          </p:cNvSpPr>
          <p:nvPr>
            <p:ph idx="4294967295"/>
          </p:nvPr>
        </p:nvSpPr>
        <p:spPr/>
        <p:txBody>
          <a:bodyPr/>
          <a:lstStyle/>
          <a:p>
            <a:endParaRPr lang="en-US"/>
          </a:p>
        </p:txBody>
      </p:sp>
      <p:pic>
        <p:nvPicPr>
          <p:cNvPr id="60421" name="Picture 5" descr="eat_sleep_recycle_sticker-p217727419322159994qjcl_400"/>
          <p:cNvPicPr>
            <a:picLocks noChangeAspect="1" noChangeArrowheads="1"/>
          </p:cNvPicPr>
          <p:nvPr/>
        </p:nvPicPr>
        <p:blipFill>
          <a:blip r:embed="rId2"/>
          <a:srcRect/>
          <a:stretch>
            <a:fillRect/>
          </a:stretch>
        </p:blipFill>
        <p:spPr bwMode="auto">
          <a:xfrm>
            <a:off x="2590800" y="1905000"/>
            <a:ext cx="3810000" cy="3810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p:txBody>
          <a:bodyPr lIns="0" rIns="0" bIns="0" anchor="b"/>
          <a:lstStyle/>
          <a:p>
            <a:r>
              <a:rPr lang="en-US"/>
              <a:t>History </a:t>
            </a:r>
          </a:p>
        </p:txBody>
      </p:sp>
      <p:sp>
        <p:nvSpPr>
          <p:cNvPr id="3" name="Content Placeholder 2"/>
          <p:cNvSpPr>
            <a:spLocks noGrp="1"/>
          </p:cNvSpPr>
          <p:nvPr>
            <p:ph idx="4294967295"/>
          </p:nvPr>
        </p:nvSpPr>
        <p:spPr/>
        <p:txBody>
          <a:bodyPr>
            <a:normAutofit/>
          </a:bodyPr>
          <a:lstStyle/>
          <a:p>
            <a:pPr>
              <a:lnSpc>
                <a:spcPct val="80000"/>
              </a:lnSpc>
            </a:pPr>
            <a:r>
              <a:rPr lang="en-US" sz="2400"/>
              <a:t>Recycling has been a common practice for most of human history, dating as far back as 400 b.c.</a:t>
            </a:r>
            <a:endParaRPr lang="en-US" sz="2400">
              <a:solidFill>
                <a:srgbClr val="00B050"/>
              </a:solidFill>
            </a:endParaRPr>
          </a:p>
          <a:p>
            <a:pPr>
              <a:lnSpc>
                <a:spcPct val="80000"/>
              </a:lnSpc>
            </a:pPr>
            <a:r>
              <a:rPr lang="en-US" sz="2400"/>
              <a:t>Back when new materials were scarce, households had less waste, meaning that they recycled waste as new goods</a:t>
            </a:r>
          </a:p>
          <a:p>
            <a:pPr>
              <a:lnSpc>
                <a:spcPct val="80000"/>
              </a:lnSpc>
            </a:pPr>
            <a:r>
              <a:rPr lang="en-US" sz="2400"/>
              <a:t>Recycling is encouraged even more during wartimes when most resources were focused towards the war</a:t>
            </a:r>
          </a:p>
          <a:p>
            <a:pPr>
              <a:lnSpc>
                <a:spcPct val="80000"/>
              </a:lnSpc>
            </a:pPr>
            <a:r>
              <a:rPr lang="en-US" sz="2400"/>
              <a:t>First recycling mill in USA was Waste Techniques, built in Conshohocken, Pennsylvania in 1972</a:t>
            </a:r>
          </a:p>
          <a:p>
            <a:pPr>
              <a:lnSpc>
                <a:spcPct val="80000"/>
              </a:lnSpc>
            </a:pPr>
            <a:r>
              <a:rPr lang="en-US" sz="2400"/>
              <a:t>FirstEnergy's recycling facility at the Bruce Mansfield Plant in Shippingport, Pennsylvania is the largest in the USA</a:t>
            </a:r>
          </a:p>
          <a:p>
            <a:pPr>
              <a:lnSpc>
                <a:spcPct val="80000"/>
              </a:lnSpc>
            </a:pPr>
            <a:r>
              <a:rPr lang="en-US" sz="2400"/>
              <a:t>Philadelphia has been rated as the #1 most recycling city in the nation</a:t>
            </a:r>
          </a:p>
          <a:p>
            <a:pPr>
              <a:lnSpc>
                <a:spcPct val="80000"/>
              </a:lnSpc>
            </a:pPr>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lIns="0" rIns="0" bIns="0" anchor="b"/>
          <a:lstStyle/>
          <a:p>
            <a:r>
              <a:rPr lang="en-US"/>
              <a:t>Government Involvement</a:t>
            </a:r>
          </a:p>
        </p:txBody>
      </p:sp>
      <p:sp>
        <p:nvSpPr>
          <p:cNvPr id="18434" name="Content Placeholder 2"/>
          <p:cNvSpPr>
            <a:spLocks noGrp="1"/>
          </p:cNvSpPr>
          <p:nvPr>
            <p:ph idx="4294967295"/>
          </p:nvPr>
        </p:nvSpPr>
        <p:spPr/>
        <p:txBody>
          <a:bodyPr/>
          <a:lstStyle/>
          <a:p>
            <a:r>
              <a:rPr lang="en-US" sz="2800"/>
              <a:t>National Government oversees national recycling goals and regulations</a:t>
            </a:r>
          </a:p>
          <a:p>
            <a:r>
              <a:rPr lang="en-US" sz="2800"/>
              <a:t>More specific regulation and goals come from a state level</a:t>
            </a:r>
          </a:p>
          <a:p>
            <a:r>
              <a:rPr lang="en-US" sz="2800"/>
              <a:t>Some states ban recyclable goods in landfills</a:t>
            </a:r>
          </a:p>
          <a:p>
            <a:r>
              <a:rPr lang="en-US" sz="2800"/>
              <a:t>Some even offer rewards for recycling bottled goods at 5 cents a can</a:t>
            </a:r>
          </a:p>
          <a:p>
            <a:r>
              <a:rPr lang="en-US" sz="2800"/>
              <a:t>American Recycles Day- November 15</a:t>
            </a:r>
          </a:p>
          <a:p>
            <a:r>
              <a:rPr lang="en-US" sz="2800"/>
              <a:t>Earth Day- April 22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idx="4294967295"/>
          </p:nvPr>
        </p:nvSpPr>
        <p:spPr/>
        <p:txBody>
          <a:bodyPr lIns="0" rIns="0" bIns="0" anchor="b"/>
          <a:lstStyle/>
          <a:p>
            <a:r>
              <a:rPr lang="en-US"/>
              <a:t>Recycling Stats</a:t>
            </a:r>
          </a:p>
        </p:txBody>
      </p:sp>
      <p:sp>
        <p:nvSpPr>
          <p:cNvPr id="3" name="Content Placeholder 2"/>
          <p:cNvSpPr>
            <a:spLocks noGrp="1"/>
          </p:cNvSpPr>
          <p:nvPr>
            <p:ph idx="4294967295"/>
          </p:nvPr>
        </p:nvSpPr>
        <p:spPr/>
        <p:txBody>
          <a:bodyPr>
            <a:normAutofit/>
          </a:bodyPr>
          <a:lstStyle/>
          <a:p>
            <a:pPr>
              <a:lnSpc>
                <a:spcPct val="80000"/>
              </a:lnSpc>
            </a:pPr>
            <a:r>
              <a:rPr lang="en-US" sz="2000"/>
              <a:t>251 million – tons of trash in the United States</a:t>
            </a:r>
          </a:p>
          <a:p>
            <a:pPr>
              <a:lnSpc>
                <a:spcPct val="80000"/>
              </a:lnSpc>
            </a:pPr>
            <a:r>
              <a:rPr lang="en-US" sz="2000"/>
              <a:t>53.4 – percentage of all paper products recycled in the United States</a:t>
            </a:r>
          </a:p>
          <a:p>
            <a:pPr>
              <a:lnSpc>
                <a:spcPct val="80000"/>
              </a:lnSpc>
            </a:pPr>
            <a:r>
              <a:rPr lang="en-US" sz="2000"/>
              <a:t>32.5 – percentage of total waste that is recycled in the United States</a:t>
            </a:r>
          </a:p>
          <a:p>
            <a:pPr>
              <a:lnSpc>
                <a:spcPct val="80000"/>
              </a:lnSpc>
            </a:pPr>
            <a:r>
              <a:rPr lang="en-US" sz="2000"/>
              <a:t>100 – approximate percentage of increase in total recycling in the United States during the past decade</a:t>
            </a:r>
          </a:p>
          <a:p>
            <a:pPr>
              <a:lnSpc>
                <a:spcPct val="80000"/>
              </a:lnSpc>
            </a:pPr>
            <a:r>
              <a:rPr lang="en-US" sz="2000"/>
              <a:t>8,660 – number of curbside recycling programs in the United States in 2006</a:t>
            </a:r>
          </a:p>
          <a:p>
            <a:pPr>
              <a:lnSpc>
                <a:spcPct val="80000"/>
              </a:lnSpc>
            </a:pPr>
            <a:r>
              <a:rPr lang="en-US" sz="2000"/>
              <a:t>8,875 – number of curbside recycling programs in the United States in 2003</a:t>
            </a:r>
          </a:p>
          <a:p>
            <a:pPr>
              <a:lnSpc>
                <a:spcPct val="80000"/>
              </a:lnSpc>
            </a:pPr>
            <a:r>
              <a:rPr lang="en-US" sz="2000"/>
              <a:t>95 – percentage of energy saved by recycling an aluminum can, compared with manufacturing a new one</a:t>
            </a:r>
          </a:p>
          <a:p>
            <a:pPr>
              <a:lnSpc>
                <a:spcPct val="80000"/>
              </a:lnSpc>
            </a:pPr>
            <a:r>
              <a:rPr lang="en-US" sz="2000"/>
              <a:t>4.6 – pounds of trash per person per day in the United States (most in the world)</a:t>
            </a:r>
          </a:p>
          <a:p>
            <a:pPr>
              <a:lnSpc>
                <a:spcPct val="80000"/>
              </a:lnSpc>
            </a:pPr>
            <a:r>
              <a:rPr lang="en-US" sz="2000"/>
              <a:t>1.5 – pounds of recycled materials per person per day in the United States</a:t>
            </a:r>
          </a:p>
          <a:p>
            <a:pPr>
              <a:lnSpc>
                <a:spcPct val="80000"/>
              </a:lnSpc>
            </a:pPr>
            <a:endParaRPr lang="en-US" sz="2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lIns="0" rIns="0" bIns="0" anchor="b"/>
          <a:lstStyle/>
          <a:p>
            <a:r>
              <a:rPr lang="en-US"/>
              <a:t>Valley Square-Bottle</a:t>
            </a:r>
          </a:p>
        </p:txBody>
      </p:sp>
      <p:pic>
        <p:nvPicPr>
          <p:cNvPr id="20482" name="Content Placeholder 3"/>
          <p:cNvPicPr>
            <a:picLocks noGrp="1"/>
          </p:cNvPicPr>
          <p:nvPr>
            <p:ph idx="4294967295"/>
          </p:nvPr>
        </p:nvPicPr>
        <p:blipFill>
          <a:blip r:embed="rId2"/>
          <a:srcRect/>
          <a:stretch>
            <a:fillRect/>
          </a:stretch>
        </p:blipFill>
        <p:spPr>
          <a:xfrm>
            <a:off x="912813" y="2166938"/>
            <a:ext cx="2609850" cy="1803400"/>
          </a:xfrm>
          <a:ln/>
        </p:spPr>
      </p:pic>
      <p:pic>
        <p:nvPicPr>
          <p:cNvPr id="20483" name="Picture 4"/>
          <p:cNvPicPr>
            <a:picLocks noChangeAspect="1" noChangeArrowheads="1"/>
          </p:cNvPicPr>
          <p:nvPr/>
        </p:nvPicPr>
        <p:blipFill>
          <a:blip r:embed="rId3"/>
          <a:srcRect/>
          <a:stretch>
            <a:fillRect/>
          </a:stretch>
        </p:blipFill>
        <p:spPr bwMode="auto">
          <a:xfrm>
            <a:off x="4343400" y="2133600"/>
            <a:ext cx="4495800" cy="348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idx="4294967295"/>
          </p:nvPr>
        </p:nvSpPr>
        <p:spPr/>
        <p:txBody>
          <a:bodyPr lIns="0" rIns="0" bIns="0" anchor="b"/>
          <a:lstStyle/>
          <a:p>
            <a:r>
              <a:rPr lang="en-US"/>
              <a:t>CHECK</a:t>
            </a:r>
          </a:p>
        </p:txBody>
      </p:sp>
      <p:sp>
        <p:nvSpPr>
          <p:cNvPr id="21506" name="Text Placeholder 3"/>
          <p:cNvSpPr>
            <a:spLocks noGrp="1"/>
          </p:cNvSpPr>
          <p:nvPr>
            <p:ph type="body" idx="4294967295"/>
          </p:nvPr>
        </p:nvSpPr>
        <p:spPr>
          <a:xfrm>
            <a:off x="838200" y="2133600"/>
            <a:ext cx="3930650" cy="611188"/>
          </a:xfrm>
        </p:spPr>
        <p:txBody>
          <a:bodyPr lIns="45720" tIns="0" rIns="45720" bIns="0" anchor="ctr"/>
          <a:lstStyle/>
          <a:p>
            <a:pPr marL="0" indent="0">
              <a:buFont typeface="Wingdings" pitchFamily="2" charset="2"/>
              <a:buNone/>
            </a:pPr>
            <a:r>
              <a:rPr lang="en-US" sz="3000" b="1">
                <a:solidFill>
                  <a:schemeClr val="tx2"/>
                </a:solidFill>
              </a:rPr>
              <a:t>State</a:t>
            </a:r>
          </a:p>
        </p:txBody>
      </p:sp>
      <p:sp>
        <p:nvSpPr>
          <p:cNvPr id="21507" name="Text Placeholder 5"/>
          <p:cNvSpPr>
            <a:spLocks noGrp="1"/>
          </p:cNvSpPr>
          <p:nvPr>
            <p:ph type="body" sz="half" idx="4294967295"/>
          </p:nvPr>
        </p:nvSpPr>
        <p:spPr>
          <a:xfrm>
            <a:off x="4913313" y="2146300"/>
            <a:ext cx="3932237" cy="606425"/>
          </a:xfrm>
        </p:spPr>
        <p:txBody>
          <a:bodyPr lIns="45720" tIns="0" rIns="45720" bIns="0" anchor="ctr"/>
          <a:lstStyle/>
          <a:p>
            <a:pPr marL="0" indent="0">
              <a:buFont typeface="Wingdings" pitchFamily="2" charset="2"/>
              <a:buNone/>
            </a:pPr>
            <a:r>
              <a:rPr lang="en-US" sz="2900" b="1">
                <a:solidFill>
                  <a:schemeClr val="tx2"/>
                </a:solidFill>
              </a:rPr>
              <a:t>Check</a:t>
            </a:r>
          </a:p>
        </p:txBody>
      </p:sp>
      <p:sp>
        <p:nvSpPr>
          <p:cNvPr id="21508" name="Content Placeholder 4"/>
          <p:cNvSpPr>
            <a:spLocks noGrp="1"/>
          </p:cNvSpPr>
          <p:nvPr>
            <p:ph sz="quarter" idx="4294967295"/>
          </p:nvPr>
        </p:nvSpPr>
        <p:spPr>
          <a:xfrm>
            <a:off x="381000" y="2590800"/>
            <a:ext cx="4040188" cy="3846513"/>
          </a:xfrm>
        </p:spPr>
        <p:txBody>
          <a:bodyPr tIns="0"/>
          <a:lstStyle/>
          <a:p>
            <a:r>
              <a:rPr lang="en-US" sz="2600"/>
              <a:t>1. Categorical Data</a:t>
            </a:r>
          </a:p>
          <a:p>
            <a:r>
              <a:rPr lang="en-US" sz="2600"/>
              <a:t>2. Simple Random Sample</a:t>
            </a:r>
          </a:p>
          <a:p>
            <a:r>
              <a:rPr lang="en-US" sz="2600"/>
              <a:t>3. All expected values greater than or equal to 5</a:t>
            </a:r>
          </a:p>
        </p:txBody>
      </p:sp>
      <p:sp>
        <p:nvSpPr>
          <p:cNvPr id="21509" name="Content Placeholder 6"/>
          <p:cNvSpPr>
            <a:spLocks noGrp="1"/>
          </p:cNvSpPr>
          <p:nvPr>
            <p:ph sz="quarter" idx="4294967295"/>
          </p:nvPr>
        </p:nvSpPr>
        <p:spPr>
          <a:xfrm>
            <a:off x="4953000" y="2590800"/>
            <a:ext cx="3929063" cy="3636963"/>
          </a:xfrm>
        </p:spPr>
        <p:txBody>
          <a:bodyPr tIns="0"/>
          <a:lstStyle/>
          <a:p>
            <a:r>
              <a:rPr lang="en-US" sz="2600"/>
              <a:t>1. Chart Shows</a:t>
            </a:r>
          </a:p>
          <a:p>
            <a:r>
              <a:rPr lang="en-US" sz="2600"/>
              <a:t>2. Assumed</a:t>
            </a:r>
          </a:p>
          <a:p>
            <a:r>
              <a:rPr lang="en-US" sz="2600"/>
              <a:t>3. All expected values greater than 5</a:t>
            </a:r>
          </a:p>
        </p:txBody>
      </p:sp>
      <p:sp>
        <p:nvSpPr>
          <p:cNvPr id="21510" name="TextBox 7"/>
          <p:cNvSpPr txBox="1">
            <a:spLocks noChangeArrowheads="1"/>
          </p:cNvSpPr>
          <p:nvPr/>
        </p:nvSpPr>
        <p:spPr bwMode="auto">
          <a:xfrm>
            <a:off x="990600" y="4953000"/>
            <a:ext cx="7696200" cy="641350"/>
          </a:xfrm>
          <a:prstGeom prst="rect">
            <a:avLst/>
          </a:prstGeom>
          <a:noFill/>
          <a:ln w="9525">
            <a:noFill/>
            <a:miter lim="800000"/>
            <a:headEnd/>
            <a:tailEnd/>
          </a:ln>
        </p:spPr>
        <p:txBody>
          <a:bodyPr>
            <a:spAutoFit/>
          </a:bodyPr>
          <a:lstStyle/>
          <a:p>
            <a:r>
              <a:rPr lang="en-US">
                <a:latin typeface="Constantia" pitchFamily="18" charset="0"/>
              </a:rPr>
              <a:t>All Conditions Met, Chi Square Distribution, Chi Square Test for Independence </a:t>
            </a:r>
          </a:p>
        </p:txBody>
      </p:sp>
      <p:sp>
        <p:nvSpPr>
          <p:cNvPr id="21514" name="Text Box 10"/>
          <p:cNvSpPr txBox="1">
            <a:spLocks noChangeArrowheads="1"/>
          </p:cNvSpPr>
          <p:nvPr/>
        </p:nvSpPr>
        <p:spPr bwMode="auto">
          <a:xfrm>
            <a:off x="838200" y="5638800"/>
            <a:ext cx="7391400" cy="779463"/>
          </a:xfrm>
          <a:prstGeom prst="rect">
            <a:avLst/>
          </a:prstGeom>
          <a:noFill/>
          <a:ln w="9525">
            <a:noFill/>
            <a:miter lim="800000"/>
            <a:headEnd/>
            <a:tailEnd/>
          </a:ln>
          <a:effectLst/>
        </p:spPr>
        <p:txBody>
          <a:bodyPr>
            <a:spAutoFit/>
          </a:bodyPr>
          <a:lstStyle/>
          <a:p>
            <a:pPr>
              <a:spcBef>
                <a:spcPct val="50000"/>
              </a:spcBef>
              <a:buFontTx/>
              <a:buChar char="•"/>
            </a:pPr>
            <a:r>
              <a:rPr lang="en-US"/>
              <a:t>Ho: No association between gender and picking up recyclable </a:t>
            </a:r>
          </a:p>
          <a:p>
            <a:pPr>
              <a:spcBef>
                <a:spcPct val="50000"/>
              </a:spcBef>
              <a:buFontTx/>
              <a:buChar char="•"/>
            </a:pPr>
            <a:r>
              <a:rPr lang="en-US"/>
              <a:t>Ha: There is an association between gender and picking up recyclable</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low">
  <a:themeElements>
    <a:clrScheme name="Custom 2">
      <a:dk1>
        <a:srgbClr val="00B050"/>
      </a:dk1>
      <a:lt1>
        <a:srgbClr val="66FF33"/>
      </a:lt1>
      <a:dk2>
        <a:srgbClr val="00B050"/>
      </a:dk2>
      <a:lt2>
        <a:srgbClr val="66FF33"/>
      </a:lt2>
      <a:accent1>
        <a:srgbClr val="F2F2F2"/>
      </a:accent1>
      <a:accent2>
        <a:srgbClr val="00B0F0"/>
      </a:accent2>
      <a:accent3>
        <a:srgbClr val="0070C0"/>
      </a:accent3>
      <a:accent4>
        <a:srgbClr val="21C531"/>
      </a:accent4>
      <a:accent5>
        <a:srgbClr val="000000"/>
      </a:accent5>
      <a:accent6>
        <a:srgbClr val="000000"/>
      </a:accent6>
      <a:hlink>
        <a:srgbClr val="009692"/>
      </a:hlink>
      <a:folHlink>
        <a:srgbClr val="FFFFFF"/>
      </a:folHlink>
    </a:clrScheme>
    <a:fontScheme name="Flow">
      <a:majorFont>
        <a:latin typeface=""/>
        <a:ea typeface=""/>
        <a:cs typeface=""/>
      </a:majorFont>
      <a:minorFont>
        <a:latin typeface=""/>
        <a:ea typeface=""/>
        <a:cs typeface=""/>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Custom 2">
    <a:dk1>
      <a:srgbClr val="00B050"/>
    </a:dk1>
    <a:lt1>
      <a:srgbClr val="66FF33"/>
    </a:lt1>
    <a:dk2>
      <a:srgbClr val="00B050"/>
    </a:dk2>
    <a:lt2>
      <a:srgbClr val="66FF33"/>
    </a:lt2>
    <a:accent1>
      <a:srgbClr val="F2F2F2"/>
    </a:accent1>
    <a:accent2>
      <a:srgbClr val="00B0F0"/>
    </a:accent2>
    <a:accent3>
      <a:srgbClr val="0070C0"/>
    </a:accent3>
    <a:accent4>
      <a:srgbClr val="21C531"/>
    </a:accent4>
    <a:accent5>
      <a:srgbClr val="000000"/>
    </a:accent5>
    <a:accent6>
      <a:srgbClr val="000000"/>
    </a:accent6>
    <a:hlink>
      <a:srgbClr val="009692"/>
    </a:hlink>
    <a:folHlink>
      <a:srgbClr val="FFFFFF"/>
    </a:folHlink>
  </a:clrScheme>
</a:themeOverride>
</file>

<file path=ppt/theme/themeOverride2.xml><?xml version="1.0" encoding="utf-8"?>
<a:themeOverride xmlns:a="http://schemas.openxmlformats.org/drawingml/2006/main">
  <a:clrScheme name="Custom 2">
    <a:dk1>
      <a:srgbClr val="00B050"/>
    </a:dk1>
    <a:lt1>
      <a:srgbClr val="66FF33"/>
    </a:lt1>
    <a:dk2>
      <a:srgbClr val="00B050"/>
    </a:dk2>
    <a:lt2>
      <a:srgbClr val="66FF33"/>
    </a:lt2>
    <a:accent1>
      <a:srgbClr val="F2F2F2"/>
    </a:accent1>
    <a:accent2>
      <a:srgbClr val="00B0F0"/>
    </a:accent2>
    <a:accent3>
      <a:srgbClr val="0070C0"/>
    </a:accent3>
    <a:accent4>
      <a:srgbClr val="21C531"/>
    </a:accent4>
    <a:accent5>
      <a:srgbClr val="000000"/>
    </a:accent5>
    <a:accent6>
      <a:srgbClr val="000000"/>
    </a:accent6>
    <a:hlink>
      <a:srgbClr val="009692"/>
    </a:hlink>
    <a:folHlink>
      <a:srgbClr val="FFFFFF"/>
    </a:folHlink>
  </a:clrScheme>
</a:themeOverride>
</file>

<file path=docProps/app.xml><?xml version="1.0" encoding="utf-8"?>
<Properties xmlns="http://schemas.openxmlformats.org/officeDocument/2006/extended-properties" xmlns:vt="http://schemas.openxmlformats.org/officeDocument/2006/docPropsVTypes">
  <Template>Flow</Template>
  <TotalTime>283</TotalTime>
  <Words>1895</Words>
  <Application>Microsoft Office PowerPoint</Application>
  <PresentationFormat>On-screen Show (4:3)</PresentationFormat>
  <Paragraphs>304</Paragraphs>
  <Slides>48</Slides>
  <Notes>0</Notes>
  <HiddenSlides>0</HiddenSlides>
  <MMClips>0</MMClips>
  <ScaleCrop>false</ScaleCrop>
  <HeadingPairs>
    <vt:vector size="8" baseType="variant">
      <vt:variant>
        <vt:lpstr>Fonts Used</vt:lpstr>
      </vt:variant>
      <vt:variant>
        <vt:i4>8</vt:i4>
      </vt:variant>
      <vt:variant>
        <vt:lpstr>Design Template</vt:lpstr>
      </vt:variant>
      <vt:variant>
        <vt:i4>4</vt:i4>
      </vt:variant>
      <vt:variant>
        <vt:lpstr>Embedded OLE Servers</vt:lpstr>
      </vt:variant>
      <vt:variant>
        <vt:i4>1</vt:i4>
      </vt:variant>
      <vt:variant>
        <vt:lpstr>Slide Titles</vt:lpstr>
      </vt:variant>
      <vt:variant>
        <vt:i4>48</vt:i4>
      </vt:variant>
    </vt:vector>
  </HeadingPairs>
  <TitlesOfParts>
    <vt:vector size="61" baseType="lpstr">
      <vt:lpstr>Constantia</vt:lpstr>
      <vt:lpstr>Arial</vt:lpstr>
      <vt:lpstr>Calibri</vt:lpstr>
      <vt:lpstr>Wingdings 2</vt:lpstr>
      <vt:lpstr>Arial Black</vt:lpstr>
      <vt:lpstr>Times New Roman</vt:lpstr>
      <vt:lpstr>Wingdings</vt:lpstr>
      <vt:lpstr>Trebuchet MS</vt:lpstr>
      <vt:lpstr>Flow</vt:lpstr>
      <vt:lpstr>Flow</vt:lpstr>
      <vt:lpstr>Flow</vt:lpstr>
      <vt:lpstr>Glass Layers</vt:lpstr>
      <vt:lpstr>Equation</vt:lpstr>
      <vt:lpstr>Slide 1</vt:lpstr>
      <vt:lpstr>What We Did</vt:lpstr>
      <vt:lpstr>Procedure</vt:lpstr>
      <vt:lpstr>History of Recycling</vt:lpstr>
      <vt:lpstr>History </vt:lpstr>
      <vt:lpstr>Government Involvement</vt:lpstr>
      <vt:lpstr>Recycling Stats</vt:lpstr>
      <vt:lpstr>Valley Square-Bottle</vt:lpstr>
      <vt:lpstr>CHECK</vt:lpstr>
      <vt:lpstr>Chi-Square Test for Independence</vt:lpstr>
      <vt:lpstr>Valley Square-Can </vt:lpstr>
      <vt:lpstr>CHECK</vt:lpstr>
      <vt:lpstr>Chi-Square Test for Independence</vt:lpstr>
      <vt:lpstr>Mall- Bottle</vt:lpstr>
      <vt:lpstr>CHECK</vt:lpstr>
      <vt:lpstr>Chi Square Test for Independence</vt:lpstr>
      <vt:lpstr>Mall- Can</vt:lpstr>
      <vt:lpstr>CHECK</vt:lpstr>
      <vt:lpstr>Chi Square Test for Independence</vt:lpstr>
      <vt:lpstr>Park- Bottle</vt:lpstr>
      <vt:lpstr>CHECK</vt:lpstr>
      <vt:lpstr>Chi Square Test for Independence</vt:lpstr>
      <vt:lpstr>Park- Can</vt:lpstr>
      <vt:lpstr>CHECK</vt:lpstr>
      <vt:lpstr>Chi Square Test for Independence</vt:lpstr>
      <vt:lpstr>Sex Vs. Pick-up</vt:lpstr>
      <vt:lpstr>CHECK</vt:lpstr>
      <vt:lpstr>Chi Square Test for Independence</vt:lpstr>
      <vt:lpstr>CHECK</vt:lpstr>
      <vt:lpstr>2-Proportion Z Test</vt:lpstr>
      <vt:lpstr>Conclusion-Gender</vt:lpstr>
      <vt:lpstr>Location Vs. Pick-up</vt:lpstr>
      <vt:lpstr>CHECK</vt:lpstr>
      <vt:lpstr>Chi Square Test for Independece </vt:lpstr>
      <vt:lpstr>CHECK</vt:lpstr>
      <vt:lpstr>2 Proportion Z test</vt:lpstr>
      <vt:lpstr>Conclusion-Location</vt:lpstr>
      <vt:lpstr>Type of Recyclable Vs. Pick-up</vt:lpstr>
      <vt:lpstr>CHECK</vt:lpstr>
      <vt:lpstr>Chi Square Test for Independence</vt:lpstr>
      <vt:lpstr>CHECK</vt:lpstr>
      <vt:lpstr>2 Proportion Z Test</vt:lpstr>
      <vt:lpstr>Conclusion-Type of Recyclable</vt:lpstr>
      <vt:lpstr>Application</vt:lpstr>
      <vt:lpstr>Sources of Bias/Error</vt:lpstr>
      <vt:lpstr>Personal Opinions</vt:lpstr>
      <vt:lpstr>Sources of Data/Information</vt:lpstr>
      <vt:lpstr>Question &amp; Answer</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Eat, Sleep, Recycle</dc:title>
  <dc:creator>Eife.A726</dc:creator>
  <cp:lastModifiedBy>Mom</cp:lastModifiedBy>
  <cp:revision>18</cp:revision>
  <dcterms:created xsi:type="dcterms:W3CDTF">2011-01-05T17:37:23Z</dcterms:created>
  <dcterms:modified xsi:type="dcterms:W3CDTF">2011-01-09T20:59:55Z</dcterms:modified>
</cp:coreProperties>
</file>